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3" r:id="rId2"/>
    <p:sldMasterId id="2147483668" r:id="rId3"/>
    <p:sldMasterId id="2147483674" r:id="rId4"/>
    <p:sldMasterId id="2147483695" r:id="rId5"/>
  </p:sldMasterIdLst>
  <p:notesMasterIdLst>
    <p:notesMasterId r:id="rId25"/>
  </p:notesMasterIdLst>
  <p:handoutMasterIdLst>
    <p:handoutMasterId r:id="rId26"/>
  </p:handoutMasterIdLst>
  <p:sldIdLst>
    <p:sldId id="288" r:id="rId6"/>
    <p:sldId id="564" r:id="rId7"/>
    <p:sldId id="563" r:id="rId8"/>
    <p:sldId id="566" r:id="rId9"/>
    <p:sldId id="544" r:id="rId10"/>
    <p:sldId id="545" r:id="rId11"/>
    <p:sldId id="530" r:id="rId12"/>
    <p:sldId id="533" r:id="rId13"/>
    <p:sldId id="531" r:id="rId14"/>
    <p:sldId id="535" r:id="rId15"/>
    <p:sldId id="565" r:id="rId16"/>
    <p:sldId id="532" r:id="rId17"/>
    <p:sldId id="534" r:id="rId18"/>
    <p:sldId id="536" r:id="rId19"/>
    <p:sldId id="537" r:id="rId20"/>
    <p:sldId id="525" r:id="rId21"/>
    <p:sldId id="561" r:id="rId22"/>
    <p:sldId id="526" r:id="rId23"/>
    <p:sldId id="529" r:id="rId24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362"/>
    <a:srgbClr val="69645F"/>
    <a:srgbClr val="6D6261"/>
    <a:srgbClr val="053253"/>
    <a:srgbClr val="C3B09F"/>
    <a:srgbClr val="75C33B"/>
    <a:srgbClr val="CDCBC6"/>
    <a:srgbClr val="99CCFF"/>
    <a:srgbClr val="65F42C"/>
    <a:srgbClr val="AA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059" autoAdjust="0"/>
  </p:normalViewPr>
  <p:slideViewPr>
    <p:cSldViewPr snapToGrid="0">
      <p:cViewPr varScale="1">
        <p:scale>
          <a:sx n="67" d="100"/>
          <a:sy n="67" d="100"/>
        </p:scale>
        <p:origin x="11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EADEB-5ACE-441B-BE17-FDEFC479713F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C0C3B-0AFE-4C2A-856E-B46EB2417D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2964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4733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609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  <p:pic>
        <p:nvPicPr>
          <p:cNvPr id="4" name="Billede 3" descr="18954340388_3ce63421e3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sp>
        <p:nvSpPr>
          <p:cNvPr id="5" name="Pladsholder til billed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763"/>
            <a:ext cx="9144000" cy="456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SKIFT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805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628647" y="2620129"/>
            <a:ext cx="4028020" cy="3773795"/>
          </a:xfrm>
          <a:prstGeom prst="rect">
            <a:avLst/>
          </a:prstGeom>
        </p:spPr>
        <p:txBody>
          <a:bodyPr/>
          <a:lstStyle>
            <a:lvl1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1pPr>
            <a:lvl2pPr>
              <a:defRPr lang="da-DK" sz="18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2pPr>
            <a:lvl3pPr>
              <a:defRPr lang="da-DK" sz="16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3pPr>
            <a:lvl4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4pPr>
            <a:lvl5pPr>
              <a:defRPr lang="da-DK" sz="2000" b="0" i="0" kern="1200" baseline="0" dirty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cs typeface="Verdana"/>
              </a:rPr>
              <a:t>Varde Kommune</a:t>
            </a:r>
          </a:p>
          <a:p>
            <a:pPr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indhold 2"/>
          <p:cNvSpPr>
            <a:spLocks noGrp="1"/>
          </p:cNvSpPr>
          <p:nvPr>
            <p:ph idx="13"/>
          </p:nvPr>
        </p:nvSpPr>
        <p:spPr>
          <a:xfrm>
            <a:off x="4802714" y="2620129"/>
            <a:ext cx="4028020" cy="3773795"/>
          </a:xfrm>
          <a:prstGeom prst="rect">
            <a:avLst/>
          </a:prstGeom>
        </p:spPr>
        <p:txBody>
          <a:bodyPr/>
          <a:lstStyle>
            <a:lvl1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1pPr>
            <a:lvl2pPr>
              <a:defRPr lang="da-DK" sz="18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2pPr>
            <a:lvl3pPr>
              <a:defRPr lang="da-DK" sz="16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3pPr>
            <a:lvl4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4pPr>
            <a:lvl5pPr>
              <a:defRPr lang="da-DK" sz="2000" b="0" i="0" kern="1200" baseline="0" dirty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358741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– </a:t>
            </a:r>
            <a:fld id="{1411F360-0384-F346-A5C1-E60096F12F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526564F-F047-D84D-AC1A-CC267E681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229017"/>
            <a:ext cx="5750014" cy="330200"/>
          </a:xfrm>
          <a:prstGeom prst="rect">
            <a:avLst/>
          </a:prstGeom>
        </p:spPr>
        <p:txBody>
          <a:bodyPr/>
          <a:lstStyle>
            <a:lvl1pPr>
              <a:defRPr sz="800" cap="all" spc="100" baseline="0">
                <a:solidFill>
                  <a:schemeClr val="accent4"/>
                </a:solidFill>
                <a:latin typeface="Europa-Bold" charset="0"/>
                <a:ea typeface="Europa-Bold" charset="0"/>
                <a:cs typeface="Europa-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72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chemeClr val="bg1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7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  <p:sp>
        <p:nvSpPr>
          <p:cNvPr id="9" name="Pladsholder til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905102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8358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cs typeface="Verdana"/>
              </a:rPr>
              <a:t>Varde Kommune</a:t>
            </a:r>
          </a:p>
          <a:p>
            <a:pPr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4933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628647" y="2620129"/>
            <a:ext cx="7590780" cy="3773795"/>
          </a:xfrm>
          <a:prstGeom prst="rect">
            <a:avLst/>
          </a:prstGeom>
        </p:spPr>
        <p:txBody>
          <a:bodyPr/>
          <a:lstStyle>
            <a:lvl1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1pPr>
            <a:lvl2pPr>
              <a:defRPr lang="da-DK" sz="18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2pPr>
            <a:lvl3pPr>
              <a:defRPr lang="da-DK" sz="16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3pPr>
            <a:lvl4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4pPr>
            <a:lvl5pPr>
              <a:defRPr lang="da-DK" sz="2000" b="0" i="0" kern="1200" baseline="0" dirty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cs typeface="Verdana"/>
              </a:rPr>
              <a:t>Varde Kommune</a:t>
            </a:r>
          </a:p>
          <a:p>
            <a:pPr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59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628647" y="2620129"/>
            <a:ext cx="4028020" cy="3773795"/>
          </a:xfrm>
          <a:prstGeom prst="rect">
            <a:avLst/>
          </a:prstGeom>
        </p:spPr>
        <p:txBody>
          <a:bodyPr/>
          <a:lstStyle>
            <a:lvl1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1pPr>
            <a:lvl2pPr>
              <a:defRPr lang="da-DK" sz="18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2pPr>
            <a:lvl3pPr>
              <a:defRPr lang="da-DK" sz="16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3pPr>
            <a:lvl4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4pPr>
            <a:lvl5pPr>
              <a:defRPr lang="da-DK" sz="2000" b="0" i="0" kern="1200" baseline="0" dirty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cs typeface="Verdana"/>
              </a:rPr>
              <a:t>Varde Kommune</a:t>
            </a:r>
          </a:p>
          <a:p>
            <a:pPr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indhold 2"/>
          <p:cNvSpPr>
            <a:spLocks noGrp="1"/>
          </p:cNvSpPr>
          <p:nvPr>
            <p:ph idx="13"/>
          </p:nvPr>
        </p:nvSpPr>
        <p:spPr>
          <a:xfrm>
            <a:off x="4802714" y="2620129"/>
            <a:ext cx="4028020" cy="3773795"/>
          </a:xfrm>
          <a:prstGeom prst="rect">
            <a:avLst/>
          </a:prstGeom>
        </p:spPr>
        <p:txBody>
          <a:bodyPr/>
          <a:lstStyle>
            <a:lvl1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1pPr>
            <a:lvl2pPr>
              <a:defRPr lang="da-DK" sz="18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2pPr>
            <a:lvl3pPr>
              <a:defRPr lang="da-DK" sz="16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3pPr>
            <a:lvl4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4pPr>
            <a:lvl5pPr>
              <a:defRPr lang="da-DK" sz="2000" b="0" i="0" kern="1200" baseline="0" dirty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52125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cs typeface="Verdana"/>
              </a:rPr>
              <a:t>Varde Kommune</a:t>
            </a:r>
          </a:p>
          <a:p>
            <a:pPr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972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628647" y="2620129"/>
            <a:ext cx="7590780" cy="3773795"/>
          </a:xfrm>
          <a:prstGeom prst="rect">
            <a:avLst/>
          </a:prstGeom>
        </p:spPr>
        <p:txBody>
          <a:bodyPr/>
          <a:lstStyle>
            <a:lvl1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1pPr>
            <a:lvl2pPr>
              <a:defRPr lang="da-DK" sz="18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2pPr>
            <a:lvl3pPr>
              <a:defRPr lang="da-DK" sz="16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3pPr>
            <a:lvl4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4pPr>
            <a:lvl5pPr>
              <a:defRPr lang="da-DK" sz="2000" b="0" i="0" kern="1200" baseline="0" dirty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cs typeface="Verdana"/>
              </a:rPr>
              <a:t>Varde Kommune</a:t>
            </a:r>
          </a:p>
          <a:p>
            <a:pPr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5602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628647" y="2620129"/>
            <a:ext cx="4028020" cy="3773795"/>
          </a:xfrm>
          <a:prstGeom prst="rect">
            <a:avLst/>
          </a:prstGeom>
        </p:spPr>
        <p:txBody>
          <a:bodyPr/>
          <a:lstStyle>
            <a:lvl1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1pPr>
            <a:lvl2pPr>
              <a:defRPr lang="da-DK" sz="18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2pPr>
            <a:lvl3pPr>
              <a:defRPr lang="da-DK" sz="16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3pPr>
            <a:lvl4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4pPr>
            <a:lvl5pPr>
              <a:defRPr lang="da-DK" sz="2000" b="0" i="0" kern="1200" baseline="0" dirty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cs typeface="Verdana"/>
              </a:rPr>
              <a:t>Varde Kommune</a:t>
            </a:r>
          </a:p>
          <a:p>
            <a:pPr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indhold 2"/>
          <p:cNvSpPr>
            <a:spLocks noGrp="1"/>
          </p:cNvSpPr>
          <p:nvPr>
            <p:ph idx="13"/>
          </p:nvPr>
        </p:nvSpPr>
        <p:spPr>
          <a:xfrm>
            <a:off x="4802714" y="2620129"/>
            <a:ext cx="4028020" cy="3773795"/>
          </a:xfrm>
          <a:prstGeom prst="rect">
            <a:avLst/>
          </a:prstGeom>
        </p:spPr>
        <p:txBody>
          <a:bodyPr/>
          <a:lstStyle>
            <a:lvl1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1pPr>
            <a:lvl2pPr>
              <a:defRPr lang="da-DK" sz="18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2pPr>
            <a:lvl3pPr>
              <a:defRPr lang="da-DK" sz="16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3pPr>
            <a:lvl4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4pPr>
            <a:lvl5pPr>
              <a:defRPr lang="da-DK" sz="2000" b="0" i="0" kern="1200" baseline="0" dirty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3053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cs typeface="Verdana"/>
              </a:rPr>
              <a:t>Varde Kommune</a:t>
            </a:r>
          </a:p>
          <a:p>
            <a:pPr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533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628647" y="2620129"/>
            <a:ext cx="7590780" cy="3773795"/>
          </a:xfrm>
          <a:prstGeom prst="rect">
            <a:avLst/>
          </a:prstGeom>
        </p:spPr>
        <p:txBody>
          <a:bodyPr/>
          <a:lstStyle>
            <a:lvl1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1pPr>
            <a:lvl2pPr>
              <a:defRPr lang="da-DK" sz="18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2pPr>
            <a:lvl3pPr>
              <a:defRPr lang="da-DK" sz="16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3pPr>
            <a:lvl4pPr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4pPr>
            <a:lvl5pPr>
              <a:defRPr lang="da-DK" sz="2000" b="0" i="0" kern="1200" baseline="0" dirty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cs typeface="Verdana"/>
              </a:rPr>
              <a:t>Varde Kommune</a:t>
            </a:r>
          </a:p>
          <a:p>
            <a:pPr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911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endParaRPr lang="da-DK" kern="1200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endParaRPr lang="da-DK" kern="1200">
              <a:solidFill>
                <a:prstClr val="white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3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endParaRPr lang="da-DK" kern="1200">
              <a:solidFill>
                <a:srgbClr val="D9D6CF"/>
              </a:solidFill>
            </a:endParaRPr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defTabSz="914400" hangingPunct="1">
              <a:lnSpc>
                <a:spcPct val="130000"/>
              </a:lnSpc>
            </a:pPr>
            <a:r>
              <a:rPr lang="en-US" sz="800" b="1" kern="1200" dirty="0" err="1">
                <a:solidFill>
                  <a:srgbClr val="FFFFFF"/>
                </a:solidFill>
                <a:ea typeface="+mn-ea"/>
                <a:cs typeface="Verdana"/>
              </a:rPr>
              <a:t>Varde</a:t>
            </a:r>
            <a:r>
              <a:rPr lang="en-US" sz="800" b="1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  <a:r>
              <a:rPr lang="en-US" sz="800" b="1" kern="1200" dirty="0" err="1">
                <a:solidFill>
                  <a:srgbClr val="FFFFFF"/>
                </a:solidFill>
                <a:ea typeface="+mn-ea"/>
                <a:cs typeface="Verdana"/>
              </a:rPr>
              <a:t>Kommune</a:t>
            </a:r>
            <a:endParaRPr lang="en-US" sz="800" b="1" kern="1200" dirty="0">
              <a:solidFill>
                <a:srgbClr val="FFFFFF"/>
              </a:solidFill>
              <a:ea typeface="+mn-ea"/>
              <a:cs typeface="Verdana"/>
            </a:endParaRPr>
          </a:p>
          <a:p>
            <a:pPr defTabSz="914400" hangingPunct="1">
              <a:lnSpc>
                <a:spcPct val="130000"/>
              </a:lnSpc>
            </a:pPr>
            <a:r>
              <a:rPr lang="en-US" sz="800" kern="1200" dirty="0" err="1">
                <a:solidFill>
                  <a:srgbClr val="FFFFFF"/>
                </a:solidFill>
                <a:ea typeface="+mn-ea"/>
                <a:cs typeface="Verdana"/>
              </a:rPr>
              <a:t>Beskrivelse</a:t>
            </a:r>
            <a:r>
              <a:rPr lang="en-US" sz="800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  <a:r>
              <a:rPr lang="en-US" sz="800" kern="1200" dirty="0" err="1">
                <a:solidFill>
                  <a:srgbClr val="FFFFFF"/>
                </a:solidFill>
                <a:ea typeface="+mn-ea"/>
                <a:cs typeface="Verdana"/>
              </a:rPr>
              <a:t>eller</a:t>
            </a:r>
            <a:r>
              <a:rPr lang="en-US" sz="800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  <a:r>
              <a:rPr lang="en-US" sz="800" kern="1200" dirty="0" err="1">
                <a:solidFill>
                  <a:srgbClr val="FFFFFF"/>
                </a:solidFill>
                <a:ea typeface="+mn-ea"/>
                <a:cs typeface="Verdana"/>
              </a:rPr>
              <a:t>emne</a:t>
            </a:r>
            <a:r>
              <a:rPr lang="en-US" sz="800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endParaRPr lang="da-DK" kern="1200">
              <a:solidFill>
                <a:srgbClr val="D9D6CF"/>
              </a:solidFill>
            </a:endParaRPr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defTabSz="914400" hangingPunct="1">
              <a:lnSpc>
                <a:spcPct val="130000"/>
              </a:lnSpc>
            </a:pPr>
            <a:r>
              <a:rPr lang="en-US" sz="800" b="1" kern="1200" dirty="0" err="1">
                <a:solidFill>
                  <a:srgbClr val="FFFFFF"/>
                </a:solidFill>
                <a:ea typeface="+mn-ea"/>
                <a:cs typeface="Verdana"/>
              </a:rPr>
              <a:t>Varde</a:t>
            </a:r>
            <a:r>
              <a:rPr lang="en-US" sz="800" b="1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  <a:r>
              <a:rPr lang="en-US" sz="800" b="1" kern="1200" dirty="0" err="1">
                <a:solidFill>
                  <a:srgbClr val="FFFFFF"/>
                </a:solidFill>
                <a:ea typeface="+mn-ea"/>
                <a:cs typeface="Verdana"/>
              </a:rPr>
              <a:t>Kommune</a:t>
            </a:r>
            <a:endParaRPr lang="en-US" sz="800" b="1" kern="1200" dirty="0">
              <a:solidFill>
                <a:srgbClr val="FFFFFF"/>
              </a:solidFill>
              <a:ea typeface="+mn-ea"/>
              <a:cs typeface="Verdana"/>
            </a:endParaRPr>
          </a:p>
          <a:p>
            <a:pPr defTabSz="914400" hangingPunct="1">
              <a:lnSpc>
                <a:spcPct val="130000"/>
              </a:lnSpc>
            </a:pPr>
            <a:r>
              <a:rPr lang="en-US" sz="800" kern="1200" dirty="0" err="1">
                <a:solidFill>
                  <a:srgbClr val="FFFFFF"/>
                </a:solidFill>
                <a:ea typeface="+mn-ea"/>
                <a:cs typeface="Verdana"/>
              </a:rPr>
              <a:t>Beskrivelse</a:t>
            </a:r>
            <a:r>
              <a:rPr lang="en-US" sz="800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  <a:r>
              <a:rPr lang="en-US" sz="800" kern="1200" dirty="0" err="1">
                <a:solidFill>
                  <a:srgbClr val="FFFFFF"/>
                </a:solidFill>
                <a:ea typeface="+mn-ea"/>
                <a:cs typeface="Verdana"/>
              </a:rPr>
              <a:t>eller</a:t>
            </a:r>
            <a:r>
              <a:rPr lang="en-US" sz="800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  <a:r>
              <a:rPr lang="en-US" sz="800" kern="1200" dirty="0" err="1">
                <a:solidFill>
                  <a:srgbClr val="FFFFFF"/>
                </a:solidFill>
                <a:ea typeface="+mn-ea"/>
                <a:cs typeface="Verdana"/>
              </a:rPr>
              <a:t>emne</a:t>
            </a:r>
            <a:r>
              <a:rPr lang="en-US" sz="800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2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endParaRPr lang="da-DK" kern="1200">
              <a:solidFill>
                <a:srgbClr val="D9D6CF"/>
              </a:solidFill>
            </a:endParaRPr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defTabSz="914400" hangingPunct="1">
              <a:lnSpc>
                <a:spcPct val="130000"/>
              </a:lnSpc>
            </a:pPr>
            <a:r>
              <a:rPr lang="en-US" sz="800" b="1" kern="1200" dirty="0" err="1">
                <a:solidFill>
                  <a:srgbClr val="FFFFFF"/>
                </a:solidFill>
                <a:ea typeface="+mn-ea"/>
                <a:cs typeface="Verdana"/>
              </a:rPr>
              <a:t>Varde</a:t>
            </a:r>
            <a:r>
              <a:rPr lang="en-US" sz="800" b="1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  <a:r>
              <a:rPr lang="en-US" sz="800" b="1" kern="1200" dirty="0" err="1">
                <a:solidFill>
                  <a:srgbClr val="FFFFFF"/>
                </a:solidFill>
                <a:ea typeface="+mn-ea"/>
                <a:cs typeface="Verdana"/>
              </a:rPr>
              <a:t>Kommune</a:t>
            </a:r>
            <a:endParaRPr lang="en-US" sz="800" b="1" kern="1200" dirty="0">
              <a:solidFill>
                <a:srgbClr val="FFFFFF"/>
              </a:solidFill>
              <a:ea typeface="+mn-ea"/>
              <a:cs typeface="Verdana"/>
            </a:endParaRPr>
          </a:p>
          <a:p>
            <a:pPr defTabSz="914400" hangingPunct="1">
              <a:lnSpc>
                <a:spcPct val="130000"/>
              </a:lnSpc>
            </a:pPr>
            <a:r>
              <a:rPr lang="en-US" sz="800" kern="1200" dirty="0" err="1">
                <a:solidFill>
                  <a:srgbClr val="FFFFFF"/>
                </a:solidFill>
                <a:ea typeface="+mn-ea"/>
                <a:cs typeface="Verdana"/>
              </a:rPr>
              <a:t>Beskrivelse</a:t>
            </a:r>
            <a:r>
              <a:rPr lang="en-US" sz="800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  <a:r>
              <a:rPr lang="en-US" sz="800" kern="1200" dirty="0" err="1">
                <a:solidFill>
                  <a:srgbClr val="FFFFFF"/>
                </a:solidFill>
                <a:ea typeface="+mn-ea"/>
                <a:cs typeface="Verdana"/>
              </a:rPr>
              <a:t>eller</a:t>
            </a:r>
            <a:r>
              <a:rPr lang="en-US" sz="800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  <a:r>
              <a:rPr lang="en-US" sz="800" kern="1200" dirty="0" err="1">
                <a:solidFill>
                  <a:srgbClr val="FFFFFF"/>
                </a:solidFill>
                <a:ea typeface="+mn-ea"/>
                <a:cs typeface="Verdana"/>
              </a:rPr>
              <a:t>emne</a:t>
            </a:r>
            <a:r>
              <a:rPr lang="en-US" sz="800" kern="1200" dirty="0">
                <a:solidFill>
                  <a:srgbClr val="FFFFFF"/>
                </a:solidFill>
                <a:ea typeface="+mn-ea"/>
                <a:cs typeface="Verdana"/>
              </a:rPr>
              <a:t> </a:t>
            </a: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59147" cy="6858000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225600" y="765079"/>
            <a:ext cx="8723094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Varde-Kommune-logo-bred-RGB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>
          <a:xfrm>
            <a:off x="151161" y="4570412"/>
            <a:ext cx="6616166" cy="2203611"/>
          </a:xfrm>
        </p:spPr>
        <p:txBody>
          <a:bodyPr/>
          <a:lstStyle/>
          <a:p>
            <a:b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Blåvand bymidte - styregruppemøde</a:t>
            </a:r>
          </a:p>
          <a:p>
            <a:r>
              <a:rPr lang="da-DK" sz="2800" b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a-DK" sz="2800" b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a-DK" sz="2800" b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sz="2800" b="0" dirty="0">
                <a:latin typeface="Arial" panose="020B0604020202020204" pitchFamily="34" charset="0"/>
                <a:cs typeface="Arial" panose="020B0604020202020204" pitchFamily="34" charset="0"/>
              </a:rPr>
              <a:t>august 2023</a:t>
            </a:r>
          </a:p>
        </p:txBody>
      </p:sp>
      <p:pic>
        <p:nvPicPr>
          <p:cNvPr id="7" name="Billede 6" descr="Et billede, der indeholder tekst, udendørs, sky, jord&#10;&#10;Automatisk genereret beskrivelse">
            <a:extLst>
              <a:ext uri="{FF2B5EF4-FFF2-40B4-BE49-F238E27FC236}">
                <a16:creationId xmlns:a16="http://schemas.microsoft.com/office/drawing/2014/main" id="{D72D88BF-D562-D17F-5B9B-AA58F00DE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6" b="16981"/>
          <a:stretch/>
        </p:blipFill>
        <p:spPr>
          <a:xfrm>
            <a:off x="0" y="0"/>
            <a:ext cx="9144000" cy="4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2FC85D7-D6A2-E7D4-4106-F3AEE7B11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9609" y="4841016"/>
            <a:ext cx="4610958" cy="1735202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201932-766C-1068-8C41-033EF0D3E3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5584584" cy="659252"/>
          </a:xfrm>
        </p:spPr>
        <p:txBody>
          <a:bodyPr/>
          <a:lstStyle/>
          <a:p>
            <a:r>
              <a:rPr lang="da-DK" dirty="0"/>
              <a:t>”Trekantsparkering”</a:t>
            </a:r>
          </a:p>
        </p:txBody>
      </p:sp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F289474A-1ED5-F710-7E45-4C498018A0F2}"/>
              </a:ext>
            </a:extLst>
          </p:cNvPr>
          <p:cNvSpPr txBox="1">
            <a:spLocks/>
          </p:cNvSpPr>
          <p:nvPr/>
        </p:nvSpPr>
        <p:spPr>
          <a:xfrm>
            <a:off x="628647" y="2628755"/>
            <a:ext cx="3667427" cy="37737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6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2000" b="0" i="0" kern="1200" baseline="0" dirty="0" smtClean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2000" b="0" i="0" kern="1200" baseline="0" dirty="0">
                <a:solidFill>
                  <a:srgbClr val="053253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 alt 248 biler mellem kl. 9 og 18</a:t>
            </a:r>
          </a:p>
          <a:p>
            <a:endParaRPr lang="da-DK" dirty="0"/>
          </a:p>
          <a:p>
            <a:r>
              <a:rPr lang="da-DK" dirty="0"/>
              <a:t>Max belægning 115 %</a:t>
            </a:r>
          </a:p>
          <a:p>
            <a:endParaRPr lang="da-DK" dirty="0"/>
          </a:p>
          <a:p>
            <a:r>
              <a:rPr lang="da-DK" dirty="0"/>
              <a:t>De fleste parkerer i 2 timer eller mindre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3C42D5E-0E8A-0E23-8189-D74C95E7D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68"/>
          <a:stretch/>
        </p:blipFill>
        <p:spPr>
          <a:xfrm>
            <a:off x="4136861" y="2218841"/>
            <a:ext cx="4584589" cy="24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3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46C8D9A-817D-4A3D-9183-FCC4897D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1B9BAA6-2832-EF28-24C6-1934775DA7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CC86169-7FE7-50DB-6AB0-709A39699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0"/>
          <a:stretch/>
        </p:blipFill>
        <p:spPr>
          <a:xfrm>
            <a:off x="0" y="763590"/>
            <a:ext cx="9144000" cy="59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07E6BE6-8760-AF2C-F15B-DEA0277537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5326676" cy="659252"/>
          </a:xfrm>
        </p:spPr>
        <p:txBody>
          <a:bodyPr/>
          <a:lstStyle/>
          <a:p>
            <a:r>
              <a:rPr lang="da-DK" dirty="0"/>
              <a:t>”Torvet”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82A0831-8937-2EF0-EA1C-CCB04C14D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74" y="4478216"/>
            <a:ext cx="4629976" cy="2145957"/>
          </a:xfrm>
          <a:prstGeom prst="rect">
            <a:avLst/>
          </a:prstGeom>
        </p:spPr>
      </p:pic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B9CF0A0-9572-1E9A-A6A5-D6156CEE0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7" y="2620129"/>
            <a:ext cx="3667427" cy="3773795"/>
          </a:xfrm>
        </p:spPr>
        <p:txBody>
          <a:bodyPr/>
          <a:lstStyle/>
          <a:p>
            <a:r>
              <a:rPr lang="da-DK" dirty="0"/>
              <a:t>I alt 360 biler mellem kl. 9 og 18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Max belægning 93 %</a:t>
            </a:r>
          </a:p>
          <a:p>
            <a:endParaRPr lang="da-DK" dirty="0"/>
          </a:p>
          <a:p>
            <a:r>
              <a:rPr lang="da-DK" dirty="0"/>
              <a:t>De fleste parkerer i 1 time eller mindre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631B182-4151-17EF-A564-3F1FB990E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00"/>
          <a:stretch/>
        </p:blipFill>
        <p:spPr>
          <a:xfrm>
            <a:off x="4296074" y="1629508"/>
            <a:ext cx="4608975" cy="24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F4891FE-761B-00EA-61E8-FE5B5F105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6" y="2620129"/>
            <a:ext cx="3261493" cy="3773795"/>
          </a:xfrm>
        </p:spPr>
        <p:txBody>
          <a:bodyPr/>
          <a:lstStyle/>
          <a:p>
            <a:r>
              <a:rPr lang="da-DK" dirty="0"/>
              <a:t>I alt 112 biler mellem kl. 9 og 18</a:t>
            </a:r>
          </a:p>
          <a:p>
            <a:endParaRPr lang="da-DK" dirty="0"/>
          </a:p>
          <a:p>
            <a:r>
              <a:rPr lang="da-DK" dirty="0"/>
              <a:t>Max belægning 92 %</a:t>
            </a:r>
          </a:p>
          <a:p>
            <a:endParaRPr lang="da-DK" dirty="0"/>
          </a:p>
          <a:p>
            <a:r>
              <a:rPr lang="da-DK" dirty="0"/>
              <a:t>De fleste parkerer i 2 timer eller mindre</a:t>
            </a:r>
          </a:p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2BBD12E-D501-9E07-89E8-74595CD02C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Bag </a:t>
            </a:r>
            <a:r>
              <a:rPr lang="da-DK" dirty="0" err="1"/>
              <a:t>Meny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76620F-72C9-3141-8442-F2D3E256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140" y="4426472"/>
            <a:ext cx="4570646" cy="211621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691477E-E01B-AA19-642A-11A9742D9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9"/>
          <a:stretch/>
        </p:blipFill>
        <p:spPr>
          <a:xfrm>
            <a:off x="3876197" y="1664677"/>
            <a:ext cx="4584589" cy="24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53A1637-12A9-F521-649A-394428D08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6" y="2620129"/>
            <a:ext cx="8081599" cy="3773795"/>
          </a:xfrm>
        </p:spPr>
        <p:txBody>
          <a:bodyPr/>
          <a:lstStyle/>
          <a:p>
            <a:r>
              <a:rPr lang="da-DK" dirty="0"/>
              <a:t>Trekantsparkering</a:t>
            </a:r>
          </a:p>
          <a:p>
            <a:pPr lvl="1"/>
            <a:r>
              <a:rPr lang="da-DK" dirty="0"/>
              <a:t>248 parkerede biler over 9 timer </a:t>
            </a:r>
          </a:p>
          <a:p>
            <a:pPr lvl="2"/>
            <a:r>
              <a:rPr lang="da-DK" dirty="0"/>
              <a:t>Udgør 70 % af døgntrafikken i højsæson (tælling 2019 og 2021)</a:t>
            </a:r>
          </a:p>
          <a:p>
            <a:pPr lvl="1"/>
            <a:r>
              <a:rPr lang="da-DK" dirty="0"/>
              <a:t>355 parkerede biler pr. døgn </a:t>
            </a:r>
          </a:p>
          <a:p>
            <a:pPr lvl="2"/>
            <a:r>
              <a:rPr lang="da-DK" dirty="0"/>
              <a:t>355 biler ind + 355 biler ud = 710 kørsler (</a:t>
            </a:r>
            <a:r>
              <a:rPr lang="da-DK" dirty="0" err="1"/>
              <a:t>ind+ud</a:t>
            </a:r>
            <a:r>
              <a:rPr lang="da-DK" dirty="0"/>
              <a:t>)</a:t>
            </a:r>
          </a:p>
          <a:p>
            <a:r>
              <a:rPr lang="da-DK" dirty="0"/>
              <a:t>Torvet</a:t>
            </a:r>
          </a:p>
          <a:p>
            <a:pPr lvl="1"/>
            <a:r>
              <a:rPr lang="da-DK" dirty="0"/>
              <a:t>360 parkerede biler over 9 timer </a:t>
            </a:r>
          </a:p>
          <a:p>
            <a:pPr lvl="1"/>
            <a:r>
              <a:rPr lang="da-DK" dirty="0"/>
              <a:t>515 parkerede biler pr. døgn = 1.030 kørsler (</a:t>
            </a:r>
            <a:r>
              <a:rPr lang="da-DK" dirty="0" err="1"/>
              <a:t>ind+ud</a:t>
            </a:r>
            <a:r>
              <a:rPr lang="da-DK" dirty="0"/>
              <a:t>)</a:t>
            </a:r>
          </a:p>
          <a:p>
            <a:pPr lvl="1"/>
            <a:endParaRPr lang="da-DK" dirty="0"/>
          </a:p>
          <a:p>
            <a:r>
              <a:rPr lang="da-DK" dirty="0"/>
              <a:t>Bag </a:t>
            </a:r>
            <a:r>
              <a:rPr lang="da-DK" dirty="0" err="1"/>
              <a:t>Meny</a:t>
            </a:r>
            <a:endParaRPr lang="da-DK" dirty="0"/>
          </a:p>
          <a:p>
            <a:pPr lvl="1"/>
            <a:r>
              <a:rPr lang="da-DK" dirty="0"/>
              <a:t>112 parkerede biler over 9 timer </a:t>
            </a:r>
          </a:p>
          <a:p>
            <a:pPr lvl="1"/>
            <a:r>
              <a:rPr lang="da-DK" dirty="0"/>
              <a:t>160 parkerede biler pr. døgn = 320 kørsler (</a:t>
            </a:r>
            <a:r>
              <a:rPr lang="da-DK" dirty="0" err="1"/>
              <a:t>ind+ud</a:t>
            </a:r>
            <a:r>
              <a:rPr lang="da-DK" dirty="0"/>
              <a:t>)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EBC993-A2F1-3955-2099-C9B8BEFE3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7583700" cy="659252"/>
          </a:xfrm>
        </p:spPr>
        <p:txBody>
          <a:bodyPr/>
          <a:lstStyle/>
          <a:p>
            <a:r>
              <a:rPr lang="da-DK" dirty="0"/>
              <a:t>Trafik til parkeringsarealer</a:t>
            </a:r>
          </a:p>
        </p:txBody>
      </p:sp>
    </p:spTree>
    <p:extLst>
      <p:ext uri="{BB962C8B-B14F-4D97-AF65-F5344CB8AC3E}">
        <p14:creationId xmlns:p14="http://schemas.microsoft.com/office/powerpoint/2010/main" val="27961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DBE5FD9-499D-B375-9384-5561E65E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3 adgangsveje til P-pladserne</a:t>
            </a:r>
          </a:p>
          <a:p>
            <a:pPr lvl="1"/>
            <a:r>
              <a:rPr lang="da-DK" dirty="0" err="1"/>
              <a:t>Fædriften</a:t>
            </a:r>
            <a:r>
              <a:rPr lang="da-DK" dirty="0"/>
              <a:t> (65%)</a:t>
            </a:r>
          </a:p>
          <a:p>
            <a:pPr lvl="1"/>
            <a:r>
              <a:rPr lang="da-DK" dirty="0"/>
              <a:t>Blåvandvej (20 %)</a:t>
            </a:r>
          </a:p>
          <a:p>
            <a:pPr lvl="1"/>
            <a:r>
              <a:rPr lang="da-DK" dirty="0" err="1"/>
              <a:t>Toldbodvej</a:t>
            </a:r>
            <a:r>
              <a:rPr lang="da-DK" dirty="0"/>
              <a:t>  (15 %)</a:t>
            </a:r>
          </a:p>
          <a:p>
            <a:pPr lvl="1"/>
            <a:endParaRPr lang="da-DK" dirty="0"/>
          </a:p>
          <a:p>
            <a:r>
              <a:rPr lang="da-DK" dirty="0"/>
              <a:t>Trafik på </a:t>
            </a:r>
            <a:r>
              <a:rPr lang="da-DK" dirty="0" err="1"/>
              <a:t>Fædriften</a:t>
            </a:r>
            <a:r>
              <a:rPr lang="da-DK" dirty="0"/>
              <a:t> = 0,65 x (1.030+320) = </a:t>
            </a:r>
            <a:r>
              <a:rPr lang="da-DK" u="sng" dirty="0"/>
              <a:t>878 biler</a:t>
            </a:r>
          </a:p>
          <a:p>
            <a:pPr lvl="1"/>
            <a:r>
              <a:rPr lang="da-DK" dirty="0"/>
              <a:t>Spidstime udgør 12 %:</a:t>
            </a:r>
          </a:p>
          <a:p>
            <a:pPr lvl="2"/>
            <a:r>
              <a:rPr lang="da-DK" dirty="0"/>
              <a:t>105 biler i timen – 2 biler pr. minut (begge retninger til sammen)</a:t>
            </a:r>
          </a:p>
          <a:p>
            <a:pPr lvl="1"/>
            <a:r>
              <a:rPr lang="da-DK" dirty="0" err="1"/>
              <a:t>Gnms</a:t>
            </a:r>
            <a:r>
              <a:rPr lang="da-DK" dirty="0"/>
              <a:t>. over dagtimerne (9-18) udgør 7 %:</a:t>
            </a:r>
          </a:p>
          <a:p>
            <a:pPr lvl="2"/>
            <a:r>
              <a:rPr lang="da-DK" dirty="0"/>
              <a:t>62 biler i timen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	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4DCA27-AF20-FC2C-442B-D18DBFE504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8178923" cy="659252"/>
          </a:xfrm>
        </p:spPr>
        <p:txBody>
          <a:bodyPr/>
          <a:lstStyle/>
          <a:p>
            <a:r>
              <a:rPr lang="da-DK" dirty="0"/>
              <a:t>Fremtidig trafik på sydlig forbindelsesvej</a:t>
            </a:r>
          </a:p>
        </p:txBody>
      </p:sp>
    </p:spTree>
    <p:extLst>
      <p:ext uri="{BB962C8B-B14F-4D97-AF65-F5344CB8AC3E}">
        <p14:creationId xmlns:p14="http://schemas.microsoft.com/office/powerpoint/2010/main" val="234977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1FC3532-44C6-0D66-752D-178547E2F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Krydsene mellem Blåvandvej og:</a:t>
            </a:r>
          </a:p>
          <a:p>
            <a:pPr lvl="1"/>
            <a:r>
              <a:rPr lang="da-DK" dirty="0" err="1"/>
              <a:t>Toldbodvej</a:t>
            </a:r>
            <a:endParaRPr lang="da-DK" dirty="0"/>
          </a:p>
          <a:p>
            <a:pPr lvl="1"/>
            <a:r>
              <a:rPr lang="da-DK" dirty="0"/>
              <a:t>Kallesmærskvej </a:t>
            </a:r>
          </a:p>
          <a:p>
            <a:pPr lvl="1"/>
            <a:r>
              <a:rPr lang="da-DK" dirty="0"/>
              <a:t>Tane </a:t>
            </a:r>
            <a:r>
              <a:rPr lang="da-DK" dirty="0" err="1"/>
              <a:t>Hedevej</a:t>
            </a:r>
            <a:r>
              <a:rPr lang="da-DK" dirty="0"/>
              <a:t> (forlagt)</a:t>
            </a:r>
          </a:p>
          <a:p>
            <a:pPr lvl="1"/>
            <a:endParaRPr lang="da-DK" dirty="0"/>
          </a:p>
          <a:p>
            <a:r>
              <a:rPr lang="da-DK" dirty="0"/>
              <a:t>Beregning for en spidstime i juli</a:t>
            </a:r>
          </a:p>
          <a:p>
            <a:r>
              <a:rPr lang="da-DK" dirty="0"/>
              <a:t>Spidstimeandel ud fra tidligere tællinger</a:t>
            </a:r>
          </a:p>
          <a:p>
            <a:r>
              <a:rPr lang="da-DK" dirty="0"/>
              <a:t>Tillagt krydsene fodgængere og cyklister</a:t>
            </a:r>
          </a:p>
          <a:p>
            <a:pPr lvl="1"/>
            <a:r>
              <a:rPr lang="da-DK" dirty="0"/>
              <a:t>1.000 fodgængere</a:t>
            </a:r>
          </a:p>
          <a:p>
            <a:pPr lvl="1"/>
            <a:r>
              <a:rPr lang="da-DK" dirty="0"/>
              <a:t>100 cyklister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06C139-4476-D1E3-F6B8-ADEF61223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079" y="2000042"/>
            <a:ext cx="7090914" cy="494439"/>
          </a:xfrm>
        </p:spPr>
        <p:txBody>
          <a:bodyPr/>
          <a:lstStyle/>
          <a:p>
            <a:r>
              <a:rPr lang="da-DK" dirty="0"/>
              <a:t>Kapacitetsanalyser</a:t>
            </a:r>
          </a:p>
        </p:txBody>
      </p:sp>
    </p:spTree>
    <p:extLst>
      <p:ext uri="{BB962C8B-B14F-4D97-AF65-F5344CB8AC3E}">
        <p14:creationId xmlns:p14="http://schemas.microsoft.com/office/powerpoint/2010/main" val="382464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5B9FF41-D014-8F69-112B-6A8FD3B2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125433-3BC4-527D-D065-AB0CE5AF3D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C4383AB-3971-48A4-C343-F3AF1C32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6" y="836851"/>
            <a:ext cx="8798224" cy="603065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409FC90-F042-0F05-5D97-95E1BAD22C6C}"/>
              </a:ext>
            </a:extLst>
          </p:cNvPr>
          <p:cNvSpPr/>
          <p:nvPr/>
        </p:nvSpPr>
        <p:spPr>
          <a:xfrm>
            <a:off x="319177" y="6469811"/>
            <a:ext cx="7798280" cy="397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591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3DD003-8A9C-9A89-8B2B-25E1FB955D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871" y="1245226"/>
            <a:ext cx="8563216" cy="370829"/>
          </a:xfrm>
        </p:spPr>
        <p:txBody>
          <a:bodyPr/>
          <a:lstStyle/>
          <a:p>
            <a:r>
              <a:rPr lang="da-DK" sz="2400" dirty="0" err="1"/>
              <a:t>Toldbodvej</a:t>
            </a:r>
            <a:r>
              <a:rPr lang="da-DK" sz="2400" dirty="0"/>
              <a:t>                    Kallesmærskvej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304D770-FDA2-1165-BAAC-D1C2ACED0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" t="37876" r="5912" b="17443"/>
          <a:stretch/>
        </p:blipFill>
        <p:spPr>
          <a:xfrm>
            <a:off x="347871" y="1761199"/>
            <a:ext cx="3646176" cy="1421948"/>
          </a:xfrm>
          <a:prstGeom prst="rect">
            <a:avLst/>
          </a:prstGeom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9945E5C-549F-AEC0-6DB2-14E939529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89" t="38423" r="6400" b="16455"/>
          <a:stretch/>
        </p:blipFill>
        <p:spPr>
          <a:xfrm>
            <a:off x="4451230" y="1761199"/>
            <a:ext cx="3732883" cy="148233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5D1333B-829C-2649-04DB-1E6A5E5795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0" t="38749" r="6390" b="16799"/>
          <a:stretch/>
        </p:blipFill>
        <p:spPr>
          <a:xfrm>
            <a:off x="4451230" y="4439582"/>
            <a:ext cx="3749430" cy="1482332"/>
          </a:xfrm>
          <a:prstGeom prst="rect">
            <a:avLst/>
          </a:prstGeom>
        </p:spPr>
      </p:pic>
      <p:pic>
        <p:nvPicPr>
          <p:cNvPr id="7" name="Billede 6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65A460A4-5B4D-50F9-46FD-FD973EAC5C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1"/>
          <a:stretch/>
        </p:blipFill>
        <p:spPr bwMode="auto">
          <a:xfrm>
            <a:off x="469087" y="4452402"/>
            <a:ext cx="3646176" cy="1482332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F83D8BFA-71FF-01C8-BA98-16F35DBE4BDD}"/>
              </a:ext>
            </a:extLst>
          </p:cNvPr>
          <p:cNvSpPr txBox="1">
            <a:spLocks/>
          </p:cNvSpPr>
          <p:nvPr/>
        </p:nvSpPr>
        <p:spPr>
          <a:xfrm>
            <a:off x="347871" y="4008368"/>
            <a:ext cx="8563216" cy="370829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05325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/>
              <a:t>Blåvandvej 5                 </a:t>
            </a:r>
            <a:r>
              <a:rPr lang="da-DK" sz="2400" dirty="0" err="1"/>
              <a:t>Fædriften</a:t>
            </a:r>
            <a:r>
              <a:rPr lang="da-DK" sz="2400" dirty="0"/>
              <a:t> (forlængelse)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C3B6739-6029-97B3-E740-B9A74A324243}"/>
              </a:ext>
            </a:extLst>
          </p:cNvPr>
          <p:cNvSpPr/>
          <p:nvPr/>
        </p:nvSpPr>
        <p:spPr>
          <a:xfrm>
            <a:off x="2182483" y="2902908"/>
            <a:ext cx="1932780" cy="280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90165CB-1843-C645-EB9B-6DB09872E878}"/>
              </a:ext>
            </a:extLst>
          </p:cNvPr>
          <p:cNvSpPr/>
          <p:nvPr/>
        </p:nvSpPr>
        <p:spPr>
          <a:xfrm>
            <a:off x="6325945" y="2927282"/>
            <a:ext cx="1932780" cy="280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67CAEA4-B904-6EE3-F705-65835EA22618}"/>
              </a:ext>
            </a:extLst>
          </p:cNvPr>
          <p:cNvSpPr/>
          <p:nvPr/>
        </p:nvSpPr>
        <p:spPr>
          <a:xfrm>
            <a:off x="2292175" y="5654495"/>
            <a:ext cx="1932780" cy="280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9951728-6288-5D1A-B839-A76187861F9C}"/>
              </a:ext>
            </a:extLst>
          </p:cNvPr>
          <p:cNvSpPr/>
          <p:nvPr/>
        </p:nvSpPr>
        <p:spPr>
          <a:xfrm>
            <a:off x="6317671" y="5635845"/>
            <a:ext cx="1932780" cy="280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852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94EF434-FD48-D9FB-9448-455638C03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742" y="5439814"/>
            <a:ext cx="4747024" cy="370830"/>
          </a:xfrm>
        </p:spPr>
        <p:txBody>
          <a:bodyPr/>
          <a:lstStyle/>
          <a:p>
            <a:pPr marL="0" indent="0">
              <a:buNone/>
            </a:pPr>
            <a:r>
              <a:rPr lang="da-DK" sz="788" dirty="0"/>
              <a:t>Vejdirektoratet og </a:t>
            </a:r>
            <a:r>
              <a:rPr lang="da-DK" sz="788" dirty="0" err="1"/>
              <a:t>Trafitec</a:t>
            </a:r>
            <a:r>
              <a:rPr lang="da-DK" sz="788" dirty="0"/>
              <a:t> - Bilisters oplevede serviceniveau i kryds – Teknisk rapport, 2020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15C213-BCDF-5BC3-52D7-A4DD8071C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248" y="1408775"/>
            <a:ext cx="8298611" cy="370829"/>
          </a:xfrm>
        </p:spPr>
        <p:txBody>
          <a:bodyPr/>
          <a:lstStyle/>
          <a:p>
            <a:r>
              <a:rPr lang="da-DK" dirty="0"/>
              <a:t>Oplevet serviceniveau i kryds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E31DE98-F861-9918-FD1B-9535B4FF340B}"/>
              </a:ext>
            </a:extLst>
          </p:cNvPr>
          <p:cNvGrpSpPr/>
          <p:nvPr/>
        </p:nvGrpSpPr>
        <p:grpSpPr>
          <a:xfrm>
            <a:off x="981006" y="1820840"/>
            <a:ext cx="6293252" cy="3618973"/>
            <a:chOff x="628647" y="2620129"/>
            <a:chExt cx="5895975" cy="3733800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0EFC5486-020F-EBC9-345F-105D2A65F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8647" y="2620129"/>
              <a:ext cx="5895975" cy="3733800"/>
            </a:xfrm>
            <a:prstGeom prst="rect">
              <a:avLst/>
            </a:prstGeom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5E706644-FFFF-F032-3986-F8A98540D4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50390" y="2740779"/>
              <a:ext cx="0" cy="32067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FFF0A784-3EE2-8429-CCF5-6554F90D1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35" y="5503029"/>
              <a:ext cx="5726430" cy="3879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51435" tIns="25718" rIns="51435" bIns="25718" anchor="t" anchorCtr="0" upright="1">
              <a:noAutofit/>
            </a:bodyPr>
            <a:lstStyle/>
            <a:p>
              <a:pPr defTabSz="342900"/>
              <a:endParaRPr lang="da-DK" sz="1013">
                <a:latin typeface="Verdana"/>
              </a:endParaRPr>
            </a:p>
          </p:txBody>
        </p:sp>
      </p:grp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6580BC90-79A8-F728-9243-B44F5C8079BF}"/>
              </a:ext>
            </a:extLst>
          </p:cNvPr>
          <p:cNvSpPr txBox="1">
            <a:spLocks/>
          </p:cNvSpPr>
          <p:nvPr/>
        </p:nvSpPr>
        <p:spPr>
          <a:xfrm>
            <a:off x="1614486" y="2362135"/>
            <a:ext cx="5693084" cy="370829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05325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7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1815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F4E3FC3-86F4-8069-7F00-9817C7814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Nuværende og forventet fremtidig trafik</a:t>
            </a:r>
          </a:p>
          <a:p>
            <a:r>
              <a:rPr lang="da-DK" dirty="0"/>
              <a:t>Parkeringsundersøgelse fra påsken</a:t>
            </a:r>
          </a:p>
          <a:p>
            <a:r>
              <a:rPr lang="da-DK" dirty="0"/>
              <a:t>Kapacitetsberegninger for kryds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4D6B6E-486D-1860-215A-0114C8F0C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Trafik</a:t>
            </a:r>
          </a:p>
        </p:txBody>
      </p:sp>
    </p:spTree>
    <p:extLst>
      <p:ext uri="{BB962C8B-B14F-4D97-AF65-F5344CB8AC3E}">
        <p14:creationId xmlns:p14="http://schemas.microsoft.com/office/powerpoint/2010/main" val="168437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90AC803-B01C-E1BE-BAE4-BC8AD91E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" y="2191601"/>
            <a:ext cx="9144000" cy="443763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DE622D-2287-C2E0-8F01-6057C976EE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8265187" cy="659252"/>
          </a:xfrm>
        </p:spPr>
        <p:txBody>
          <a:bodyPr/>
          <a:lstStyle/>
          <a:p>
            <a:r>
              <a:rPr lang="da-DK" dirty="0"/>
              <a:t>Nuværende trafik (døgntrafik)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1A878BF-599B-A306-B8D8-5B2B724FD198}"/>
              </a:ext>
            </a:extLst>
          </p:cNvPr>
          <p:cNvCxnSpPr/>
          <p:nvPr/>
        </p:nvCxnSpPr>
        <p:spPr>
          <a:xfrm>
            <a:off x="4651899" y="3852909"/>
            <a:ext cx="106532" cy="4527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F04E51A2-C014-144A-895E-7E28EE882B36}"/>
              </a:ext>
            </a:extLst>
          </p:cNvPr>
          <p:cNvSpPr txBox="1"/>
          <p:nvPr/>
        </p:nvSpPr>
        <p:spPr>
          <a:xfrm>
            <a:off x="2444983" y="2774969"/>
            <a:ext cx="298365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Juli 2019: 	ca. 9.000 </a:t>
            </a:r>
            <a:r>
              <a:rPr lang="da-DK" sz="1400" dirty="0"/>
              <a:t>Før </a:t>
            </a:r>
            <a:r>
              <a:rPr lang="da-DK" sz="1400" dirty="0" err="1"/>
              <a:t>corona</a:t>
            </a:r>
            <a:r>
              <a:rPr lang="da-DK" sz="1400" dirty="0"/>
              <a:t> </a:t>
            </a:r>
            <a:endParaRPr lang="da-DK" dirty="0"/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B3F8A280-1762-8495-B2DF-30AB755387C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936811" y="3359744"/>
            <a:ext cx="715088" cy="626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417C2D7-B19A-EE31-E519-FDEE7B5A685F}"/>
              </a:ext>
            </a:extLst>
          </p:cNvPr>
          <p:cNvCxnSpPr>
            <a:cxnSpLocks/>
          </p:cNvCxnSpPr>
          <p:nvPr/>
        </p:nvCxnSpPr>
        <p:spPr>
          <a:xfrm>
            <a:off x="7667823" y="3062796"/>
            <a:ext cx="106532" cy="5282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DEC7A7CB-8A45-A557-F14F-64D768D08B40}"/>
              </a:ext>
            </a:extLst>
          </p:cNvPr>
          <p:cNvSpPr txBox="1"/>
          <p:nvPr/>
        </p:nvSpPr>
        <p:spPr>
          <a:xfrm>
            <a:off x="6030226" y="5153575"/>
            <a:ext cx="3113774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Juli 2023: 		7.500</a:t>
            </a:r>
            <a:br>
              <a:rPr lang="da-DK" dirty="0"/>
            </a:br>
            <a:r>
              <a:rPr lang="da-DK" sz="1400" dirty="0"/>
              <a:t>Størst belastning på lørdage (skiftedage)</a:t>
            </a:r>
            <a:endParaRPr lang="da-DK" dirty="0"/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4EB444C3-83CF-5B55-78C9-98FE23F8DF45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7587113" y="3359744"/>
            <a:ext cx="80710" cy="17938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97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4CF209-FBA0-84C2-825B-E4B21305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F13AA1-2456-3D81-2AE5-6A1BB0612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2CE79E8-C50A-66D1-B755-DF466F23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805"/>
            <a:ext cx="9144000" cy="59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B426B10-A288-E72F-69A7-24A18C82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7" y="2585624"/>
            <a:ext cx="7590780" cy="3773795"/>
          </a:xfrm>
        </p:spPr>
        <p:txBody>
          <a:bodyPr/>
          <a:lstStyle/>
          <a:p>
            <a:r>
              <a:rPr lang="da-DK" dirty="0"/>
              <a:t>Trafik- og Masterplanen</a:t>
            </a:r>
          </a:p>
          <a:p>
            <a:pPr lvl="1"/>
            <a:r>
              <a:rPr lang="da-DK" dirty="0"/>
              <a:t>Indledende vurdering</a:t>
            </a:r>
          </a:p>
          <a:p>
            <a:pPr lvl="1"/>
            <a:r>
              <a:rPr lang="da-DK" dirty="0"/>
              <a:t>Reduktion til 5-6.000 biler på den centrale strækning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C2C5FCC-1DC8-6A56-67D6-4ABB4D7CFC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000" y="1532349"/>
            <a:ext cx="8334198" cy="659252"/>
          </a:xfrm>
        </p:spPr>
        <p:txBody>
          <a:bodyPr/>
          <a:lstStyle/>
          <a:p>
            <a:r>
              <a:rPr lang="da-DK" dirty="0"/>
              <a:t>Forventet fremtidig trafik</a:t>
            </a:r>
          </a:p>
        </p:txBody>
      </p:sp>
      <p:pic>
        <p:nvPicPr>
          <p:cNvPr id="4" name="Billede 9">
            <a:extLst>
              <a:ext uri="{FF2B5EF4-FFF2-40B4-BE49-F238E27FC236}">
                <a16:creationId xmlns:a16="http://schemas.microsoft.com/office/drawing/2014/main" id="{40AD042F-6185-784F-CC49-1E3810F09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69"/>
          <a:stretch/>
        </p:blipFill>
        <p:spPr bwMode="auto">
          <a:xfrm>
            <a:off x="944786" y="3710935"/>
            <a:ext cx="7274641" cy="2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4A09A7B-0B24-9F62-F6D1-F85A6FFA02AB}"/>
              </a:ext>
            </a:extLst>
          </p:cNvPr>
          <p:cNvSpPr txBox="1"/>
          <p:nvPr/>
        </p:nvSpPr>
        <p:spPr>
          <a:xfrm>
            <a:off x="4327859" y="4608769"/>
            <a:ext cx="1546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Blåvandvej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CDB157F-BF2A-24FC-1595-F2E362087391}"/>
              </a:ext>
            </a:extLst>
          </p:cNvPr>
          <p:cNvSpPr txBox="1"/>
          <p:nvPr/>
        </p:nvSpPr>
        <p:spPr>
          <a:xfrm>
            <a:off x="4749507" y="5839111"/>
            <a:ext cx="1546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Sydlig søgevej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F4901B4-7EC6-1D37-BDFA-D41DAB8C6C85}"/>
              </a:ext>
            </a:extLst>
          </p:cNvPr>
          <p:cNvSpPr txBox="1"/>
          <p:nvPr/>
        </p:nvSpPr>
        <p:spPr>
          <a:xfrm>
            <a:off x="3741896" y="3727132"/>
            <a:ext cx="1546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Nordlig søgevej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A9B4D8-66BB-7E58-7E0A-77398081760D}"/>
              </a:ext>
            </a:extLst>
          </p:cNvPr>
          <p:cNvSpPr txBox="1"/>
          <p:nvPr/>
        </p:nvSpPr>
        <p:spPr>
          <a:xfrm rot="16200000">
            <a:off x="3810122" y="5018029"/>
            <a:ext cx="11562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 err="1"/>
              <a:t>Toldbodvej</a:t>
            </a:r>
            <a:endParaRPr lang="da-DK" sz="800" b="1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FFEA64D-B7AB-65DE-42D6-7C952841F886}"/>
              </a:ext>
            </a:extLst>
          </p:cNvPr>
          <p:cNvSpPr txBox="1"/>
          <p:nvPr/>
        </p:nvSpPr>
        <p:spPr>
          <a:xfrm rot="16200000">
            <a:off x="4691330" y="4186201"/>
            <a:ext cx="11562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 err="1"/>
              <a:t>Kallesmærksvej</a:t>
            </a:r>
            <a:endParaRPr lang="da-DK" sz="800" b="1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E76453E-4E1E-892B-F1B9-F1CC434899D1}"/>
              </a:ext>
            </a:extLst>
          </p:cNvPr>
          <p:cNvSpPr txBox="1"/>
          <p:nvPr/>
        </p:nvSpPr>
        <p:spPr>
          <a:xfrm rot="19994440">
            <a:off x="5488607" y="4220172"/>
            <a:ext cx="1546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Blåvandvej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A806C75-A334-77B5-E1E2-6356ECADFE53}"/>
              </a:ext>
            </a:extLst>
          </p:cNvPr>
          <p:cNvSpPr txBox="1"/>
          <p:nvPr/>
        </p:nvSpPr>
        <p:spPr>
          <a:xfrm rot="1971502">
            <a:off x="5853002" y="5569081"/>
            <a:ext cx="1002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Tane </a:t>
            </a:r>
            <a:r>
              <a:rPr lang="da-DK" sz="800" b="1" dirty="0" err="1"/>
              <a:t>Hedevej</a:t>
            </a:r>
            <a:endParaRPr lang="da-DK" sz="800" b="1" dirty="0"/>
          </a:p>
        </p:txBody>
      </p:sp>
    </p:spTree>
    <p:extLst>
      <p:ext uri="{BB962C8B-B14F-4D97-AF65-F5344CB8AC3E}">
        <p14:creationId xmlns:p14="http://schemas.microsoft.com/office/powerpoint/2010/main" val="353536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CDE4CD9-B16E-E6B1-A01D-9376579E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324" y="2191601"/>
            <a:ext cx="7590780" cy="3773795"/>
          </a:xfrm>
        </p:spPr>
        <p:txBody>
          <a:bodyPr/>
          <a:lstStyle/>
          <a:p>
            <a:pPr lvl="1"/>
            <a:r>
              <a:rPr lang="da-DK" dirty="0"/>
              <a:t>Fordelingen på de to forbindelsesveje er mere skæv</a:t>
            </a:r>
          </a:p>
          <a:p>
            <a:pPr lvl="2"/>
            <a:r>
              <a:rPr lang="da-DK" dirty="0"/>
              <a:t>Dobbelt så mange pladser mod nord som syd</a:t>
            </a:r>
          </a:p>
          <a:p>
            <a:pPr lvl="2"/>
            <a:r>
              <a:rPr lang="da-DK" dirty="0"/>
              <a:t>Kortere parkeringstid mod syd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Trafikken fordeles på flere adgangsveje</a:t>
            </a:r>
          </a:p>
          <a:p>
            <a:pPr lvl="1"/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30F8F80-31C9-3DBF-EA2F-11817412C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32349"/>
            <a:ext cx="8333117" cy="659252"/>
          </a:xfrm>
        </p:spPr>
        <p:txBody>
          <a:bodyPr/>
          <a:lstStyle/>
          <a:p>
            <a:r>
              <a:rPr lang="da-DK" sz="3200" dirty="0"/>
              <a:t>Detaljering af tal </a:t>
            </a:r>
            <a:r>
              <a:rPr lang="da-DK" sz="3200" u="sng" dirty="0"/>
              <a:t>efter</a:t>
            </a:r>
            <a:r>
              <a:rPr lang="da-DK" sz="3200" dirty="0"/>
              <a:t> Trafik- og Masterplan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9BF0C5F5-E65F-1F21-2C22-26AEAA6B8AA1}"/>
              </a:ext>
            </a:extLst>
          </p:cNvPr>
          <p:cNvSpPr/>
          <p:nvPr/>
        </p:nvSpPr>
        <p:spPr>
          <a:xfrm>
            <a:off x="1873250" y="3838574"/>
            <a:ext cx="6423025" cy="275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500</a:t>
            </a:r>
          </a:p>
        </p:txBody>
      </p:sp>
      <p:sp>
        <p:nvSpPr>
          <p:cNvPr id="95" name="Tekstfelt 94">
            <a:extLst>
              <a:ext uri="{FF2B5EF4-FFF2-40B4-BE49-F238E27FC236}">
                <a16:creationId xmlns:a16="http://schemas.microsoft.com/office/drawing/2014/main" id="{D9A8F0F3-D1D0-2586-7B5D-0DFDDE05C8E4}"/>
              </a:ext>
            </a:extLst>
          </p:cNvPr>
          <p:cNvSpPr txBox="1"/>
          <p:nvPr/>
        </p:nvSpPr>
        <p:spPr>
          <a:xfrm>
            <a:off x="4162911" y="5846780"/>
            <a:ext cx="448574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/>
              <a:t>125</a:t>
            </a:r>
          </a:p>
          <a:p>
            <a:r>
              <a:rPr lang="da-DK" sz="1100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96" name="Tekstfelt 95">
            <a:extLst>
              <a:ext uri="{FF2B5EF4-FFF2-40B4-BE49-F238E27FC236}">
                <a16:creationId xmlns:a16="http://schemas.microsoft.com/office/drawing/2014/main" id="{3EB993BE-D440-BEAE-122C-B88355C051ED}"/>
              </a:ext>
            </a:extLst>
          </p:cNvPr>
          <p:cNvSpPr txBox="1"/>
          <p:nvPr/>
        </p:nvSpPr>
        <p:spPr>
          <a:xfrm>
            <a:off x="2424024" y="4451582"/>
            <a:ext cx="448574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dirty="0"/>
              <a:t>750</a:t>
            </a:r>
          </a:p>
          <a:p>
            <a:pPr algn="r"/>
            <a:r>
              <a:rPr lang="da-DK" sz="1100" dirty="0">
                <a:solidFill>
                  <a:srgbClr val="FF0000"/>
                </a:solidFill>
              </a:rPr>
              <a:t>1.500</a:t>
            </a:r>
          </a:p>
        </p:txBody>
      </p:sp>
      <p:sp>
        <p:nvSpPr>
          <p:cNvPr id="97" name="Tekstfelt 96">
            <a:extLst>
              <a:ext uri="{FF2B5EF4-FFF2-40B4-BE49-F238E27FC236}">
                <a16:creationId xmlns:a16="http://schemas.microsoft.com/office/drawing/2014/main" id="{7620E3E4-2EF1-6154-0818-A1167B631175}"/>
              </a:ext>
            </a:extLst>
          </p:cNvPr>
          <p:cNvSpPr txBox="1"/>
          <p:nvPr/>
        </p:nvSpPr>
        <p:spPr>
          <a:xfrm>
            <a:off x="4732534" y="4183480"/>
            <a:ext cx="448574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/>
              <a:t>750</a:t>
            </a:r>
          </a:p>
          <a:p>
            <a:r>
              <a:rPr lang="da-DK" sz="1100" dirty="0">
                <a:solidFill>
                  <a:srgbClr val="FF0000"/>
                </a:solidFill>
              </a:rPr>
              <a:t>1.500</a:t>
            </a:r>
          </a:p>
        </p:txBody>
      </p:sp>
      <p:sp>
        <p:nvSpPr>
          <p:cNvPr id="98" name="Tekstfelt 97">
            <a:extLst>
              <a:ext uri="{FF2B5EF4-FFF2-40B4-BE49-F238E27FC236}">
                <a16:creationId xmlns:a16="http://schemas.microsoft.com/office/drawing/2014/main" id="{55F20416-3E19-F1E3-06CB-5D26B516C51A}"/>
              </a:ext>
            </a:extLst>
          </p:cNvPr>
          <p:cNvSpPr txBox="1"/>
          <p:nvPr/>
        </p:nvSpPr>
        <p:spPr>
          <a:xfrm>
            <a:off x="4643140" y="5874460"/>
            <a:ext cx="448574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/>
              <a:t>500</a:t>
            </a:r>
          </a:p>
          <a:p>
            <a:r>
              <a:rPr lang="da-DK" sz="1100" dirty="0">
                <a:solidFill>
                  <a:srgbClr val="FF0000"/>
                </a:solidFill>
              </a:rPr>
              <a:t>1.000</a:t>
            </a:r>
          </a:p>
        </p:txBody>
      </p:sp>
      <p:cxnSp>
        <p:nvCxnSpPr>
          <p:cNvPr id="99" name="Lige forbindelse 98">
            <a:extLst>
              <a:ext uri="{FF2B5EF4-FFF2-40B4-BE49-F238E27FC236}">
                <a16:creationId xmlns:a16="http://schemas.microsoft.com/office/drawing/2014/main" id="{46E845D3-282C-23F4-5E54-141EEBC3F786}"/>
              </a:ext>
            </a:extLst>
          </p:cNvPr>
          <p:cNvCxnSpPr>
            <a:cxnSpLocks/>
          </p:cNvCxnSpPr>
          <p:nvPr/>
        </p:nvCxnSpPr>
        <p:spPr>
          <a:xfrm>
            <a:off x="4867427" y="5232317"/>
            <a:ext cx="0" cy="311938"/>
          </a:xfrm>
          <a:prstGeom prst="line">
            <a:avLst/>
          </a:prstGeom>
          <a:ln w="38100">
            <a:solidFill>
              <a:srgbClr val="6D62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ge forbindelse 99">
            <a:extLst>
              <a:ext uri="{FF2B5EF4-FFF2-40B4-BE49-F238E27FC236}">
                <a16:creationId xmlns:a16="http://schemas.microsoft.com/office/drawing/2014/main" id="{264E62E3-A42B-D3B4-5581-D1C392BEF26C}"/>
              </a:ext>
            </a:extLst>
          </p:cNvPr>
          <p:cNvCxnSpPr>
            <a:cxnSpLocks/>
          </p:cNvCxnSpPr>
          <p:nvPr/>
        </p:nvCxnSpPr>
        <p:spPr>
          <a:xfrm flipH="1">
            <a:off x="2910384" y="4349105"/>
            <a:ext cx="2302376" cy="0"/>
          </a:xfrm>
          <a:prstGeom prst="line">
            <a:avLst/>
          </a:prstGeom>
          <a:ln w="44450">
            <a:solidFill>
              <a:srgbClr val="6D6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Lige forbindelse 100">
            <a:extLst>
              <a:ext uri="{FF2B5EF4-FFF2-40B4-BE49-F238E27FC236}">
                <a16:creationId xmlns:a16="http://schemas.microsoft.com/office/drawing/2014/main" id="{60953ADD-8875-D605-A1AE-BCAA5EFE847B}"/>
              </a:ext>
            </a:extLst>
          </p:cNvPr>
          <p:cNvCxnSpPr>
            <a:cxnSpLocks/>
          </p:cNvCxnSpPr>
          <p:nvPr/>
        </p:nvCxnSpPr>
        <p:spPr>
          <a:xfrm flipH="1">
            <a:off x="4115207" y="5840705"/>
            <a:ext cx="1171350" cy="2866"/>
          </a:xfrm>
          <a:prstGeom prst="line">
            <a:avLst/>
          </a:prstGeom>
          <a:ln w="44450">
            <a:solidFill>
              <a:srgbClr val="6D6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Lige forbindelse 101">
            <a:extLst>
              <a:ext uri="{FF2B5EF4-FFF2-40B4-BE49-F238E27FC236}">
                <a16:creationId xmlns:a16="http://schemas.microsoft.com/office/drawing/2014/main" id="{B217C693-D76A-CF7C-1EA5-F4CF80E748B1}"/>
              </a:ext>
            </a:extLst>
          </p:cNvPr>
          <p:cNvCxnSpPr>
            <a:cxnSpLocks/>
          </p:cNvCxnSpPr>
          <p:nvPr/>
        </p:nvCxnSpPr>
        <p:spPr>
          <a:xfrm flipH="1" flipV="1">
            <a:off x="4601996" y="5604200"/>
            <a:ext cx="55729" cy="219395"/>
          </a:xfrm>
          <a:prstGeom prst="line">
            <a:avLst/>
          </a:prstGeom>
          <a:ln w="38100">
            <a:solidFill>
              <a:srgbClr val="6D62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ge forbindelse 102">
            <a:extLst>
              <a:ext uri="{FF2B5EF4-FFF2-40B4-BE49-F238E27FC236}">
                <a16:creationId xmlns:a16="http://schemas.microsoft.com/office/drawing/2014/main" id="{0FA78732-C20F-29D1-1CA8-D4A42C0010C4}"/>
              </a:ext>
            </a:extLst>
          </p:cNvPr>
          <p:cNvCxnSpPr>
            <a:cxnSpLocks/>
          </p:cNvCxnSpPr>
          <p:nvPr/>
        </p:nvCxnSpPr>
        <p:spPr>
          <a:xfrm flipV="1">
            <a:off x="4280969" y="5618077"/>
            <a:ext cx="141202" cy="223740"/>
          </a:xfrm>
          <a:prstGeom prst="line">
            <a:avLst/>
          </a:prstGeom>
          <a:ln w="38100">
            <a:solidFill>
              <a:srgbClr val="6D62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Lige forbindelse 103">
            <a:extLst>
              <a:ext uri="{FF2B5EF4-FFF2-40B4-BE49-F238E27FC236}">
                <a16:creationId xmlns:a16="http://schemas.microsoft.com/office/drawing/2014/main" id="{C8E8D87C-BA07-FB9C-0335-68C7D4A0037C}"/>
              </a:ext>
            </a:extLst>
          </p:cNvPr>
          <p:cNvCxnSpPr>
            <a:cxnSpLocks/>
          </p:cNvCxnSpPr>
          <p:nvPr/>
        </p:nvCxnSpPr>
        <p:spPr>
          <a:xfrm flipH="1">
            <a:off x="5624513" y="5376642"/>
            <a:ext cx="210076" cy="9746"/>
          </a:xfrm>
          <a:prstGeom prst="line">
            <a:avLst/>
          </a:prstGeom>
          <a:ln w="38100">
            <a:solidFill>
              <a:srgbClr val="6D62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Lige forbindelse 104">
            <a:extLst>
              <a:ext uri="{FF2B5EF4-FFF2-40B4-BE49-F238E27FC236}">
                <a16:creationId xmlns:a16="http://schemas.microsoft.com/office/drawing/2014/main" id="{C8BA37DC-F230-0470-C006-1A161519FBC1}"/>
              </a:ext>
            </a:extLst>
          </p:cNvPr>
          <p:cNvCxnSpPr>
            <a:cxnSpLocks/>
          </p:cNvCxnSpPr>
          <p:nvPr/>
        </p:nvCxnSpPr>
        <p:spPr>
          <a:xfrm>
            <a:off x="4697624" y="4349105"/>
            <a:ext cx="3258" cy="278154"/>
          </a:xfrm>
          <a:prstGeom prst="line">
            <a:avLst/>
          </a:prstGeom>
          <a:ln w="38100">
            <a:solidFill>
              <a:srgbClr val="6D62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ge forbindelse 105">
            <a:extLst>
              <a:ext uri="{FF2B5EF4-FFF2-40B4-BE49-F238E27FC236}">
                <a16:creationId xmlns:a16="http://schemas.microsoft.com/office/drawing/2014/main" id="{E4B7D162-3BED-3382-97F5-642EF8192BD0}"/>
              </a:ext>
            </a:extLst>
          </p:cNvPr>
          <p:cNvCxnSpPr>
            <a:cxnSpLocks/>
          </p:cNvCxnSpPr>
          <p:nvPr/>
        </p:nvCxnSpPr>
        <p:spPr>
          <a:xfrm>
            <a:off x="3321945" y="4342705"/>
            <a:ext cx="3258" cy="278154"/>
          </a:xfrm>
          <a:prstGeom prst="line">
            <a:avLst/>
          </a:prstGeom>
          <a:ln w="38100">
            <a:solidFill>
              <a:srgbClr val="6D62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kstfelt 106">
            <a:extLst>
              <a:ext uri="{FF2B5EF4-FFF2-40B4-BE49-F238E27FC236}">
                <a16:creationId xmlns:a16="http://schemas.microsoft.com/office/drawing/2014/main" id="{9D03F2B7-2907-F7BF-CDF8-3E23C09A0C16}"/>
              </a:ext>
            </a:extLst>
          </p:cNvPr>
          <p:cNvSpPr txBox="1"/>
          <p:nvPr/>
        </p:nvSpPr>
        <p:spPr>
          <a:xfrm>
            <a:off x="3175919" y="4597133"/>
            <a:ext cx="34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</a:t>
            </a:r>
          </a:p>
        </p:txBody>
      </p:sp>
      <p:sp>
        <p:nvSpPr>
          <p:cNvPr id="108" name="Tekstfelt 107">
            <a:extLst>
              <a:ext uri="{FF2B5EF4-FFF2-40B4-BE49-F238E27FC236}">
                <a16:creationId xmlns:a16="http://schemas.microsoft.com/office/drawing/2014/main" id="{5477D209-CD0A-180C-8D2A-9B8BBCCA9540}"/>
              </a:ext>
            </a:extLst>
          </p:cNvPr>
          <p:cNvSpPr txBox="1"/>
          <p:nvPr/>
        </p:nvSpPr>
        <p:spPr>
          <a:xfrm>
            <a:off x="4524034" y="4589470"/>
            <a:ext cx="34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</a:t>
            </a:r>
          </a:p>
        </p:txBody>
      </p:sp>
      <p:sp>
        <p:nvSpPr>
          <p:cNvPr id="109" name="Tekstfelt 108">
            <a:extLst>
              <a:ext uri="{FF2B5EF4-FFF2-40B4-BE49-F238E27FC236}">
                <a16:creationId xmlns:a16="http://schemas.microsoft.com/office/drawing/2014/main" id="{016122E8-CE5E-BC70-F9C6-CFA98D9D1321}"/>
              </a:ext>
            </a:extLst>
          </p:cNvPr>
          <p:cNvSpPr txBox="1"/>
          <p:nvPr/>
        </p:nvSpPr>
        <p:spPr>
          <a:xfrm>
            <a:off x="4345711" y="5436199"/>
            <a:ext cx="34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</a:t>
            </a:r>
          </a:p>
        </p:txBody>
      </p:sp>
      <p:sp>
        <p:nvSpPr>
          <p:cNvPr id="110" name="Tekstfelt 109">
            <a:extLst>
              <a:ext uri="{FF2B5EF4-FFF2-40B4-BE49-F238E27FC236}">
                <a16:creationId xmlns:a16="http://schemas.microsoft.com/office/drawing/2014/main" id="{95F72BC6-6502-3354-4FC5-1774A41B37B1}"/>
              </a:ext>
            </a:extLst>
          </p:cNvPr>
          <p:cNvSpPr txBox="1"/>
          <p:nvPr/>
        </p:nvSpPr>
        <p:spPr>
          <a:xfrm>
            <a:off x="5398003" y="5165942"/>
            <a:ext cx="34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</a:t>
            </a:r>
          </a:p>
        </p:txBody>
      </p:sp>
      <p:sp>
        <p:nvSpPr>
          <p:cNvPr id="111" name="Tekstfelt 110">
            <a:extLst>
              <a:ext uri="{FF2B5EF4-FFF2-40B4-BE49-F238E27FC236}">
                <a16:creationId xmlns:a16="http://schemas.microsoft.com/office/drawing/2014/main" id="{4A88944D-9F85-7B98-B774-85A1B1437480}"/>
              </a:ext>
            </a:extLst>
          </p:cNvPr>
          <p:cNvSpPr txBox="1"/>
          <p:nvPr/>
        </p:nvSpPr>
        <p:spPr>
          <a:xfrm>
            <a:off x="3905386" y="4179828"/>
            <a:ext cx="448574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/>
              <a:t>250</a:t>
            </a:r>
          </a:p>
          <a:p>
            <a:r>
              <a:rPr lang="da-DK" sz="11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12" name="Tekstfelt 111">
            <a:extLst>
              <a:ext uri="{FF2B5EF4-FFF2-40B4-BE49-F238E27FC236}">
                <a16:creationId xmlns:a16="http://schemas.microsoft.com/office/drawing/2014/main" id="{8418BCCE-9643-7977-0C75-AF155A82E30F}"/>
              </a:ext>
            </a:extLst>
          </p:cNvPr>
          <p:cNvSpPr txBox="1"/>
          <p:nvPr/>
        </p:nvSpPr>
        <p:spPr>
          <a:xfrm>
            <a:off x="4558010" y="5303665"/>
            <a:ext cx="4485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/>
              <a:t>175</a:t>
            </a:r>
          </a:p>
          <a:p>
            <a:r>
              <a:rPr lang="da-DK" sz="1100" dirty="0">
                <a:solidFill>
                  <a:srgbClr val="FF0000"/>
                </a:solidFill>
              </a:rPr>
              <a:t>350</a:t>
            </a:r>
          </a:p>
        </p:txBody>
      </p:sp>
      <p:cxnSp>
        <p:nvCxnSpPr>
          <p:cNvPr id="113" name="Lige forbindelse 112">
            <a:extLst>
              <a:ext uri="{FF2B5EF4-FFF2-40B4-BE49-F238E27FC236}">
                <a16:creationId xmlns:a16="http://schemas.microsoft.com/office/drawing/2014/main" id="{50757A8E-7A26-9DB4-93A8-030A87E9128F}"/>
              </a:ext>
            </a:extLst>
          </p:cNvPr>
          <p:cNvCxnSpPr>
            <a:cxnSpLocks/>
          </p:cNvCxnSpPr>
          <p:nvPr/>
        </p:nvCxnSpPr>
        <p:spPr>
          <a:xfrm>
            <a:off x="2919390" y="4345504"/>
            <a:ext cx="2302376" cy="7253"/>
          </a:xfrm>
          <a:prstGeom prst="line">
            <a:avLst/>
          </a:prstGeom>
          <a:ln w="50800">
            <a:solidFill>
              <a:srgbClr val="696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kstfelt 113">
            <a:extLst>
              <a:ext uri="{FF2B5EF4-FFF2-40B4-BE49-F238E27FC236}">
                <a16:creationId xmlns:a16="http://schemas.microsoft.com/office/drawing/2014/main" id="{85A8E05F-C4B6-14B8-228C-56F3F033D796}"/>
              </a:ext>
            </a:extLst>
          </p:cNvPr>
          <p:cNvSpPr txBox="1"/>
          <p:nvPr/>
        </p:nvSpPr>
        <p:spPr>
          <a:xfrm>
            <a:off x="3965550" y="4915072"/>
            <a:ext cx="1546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Blåvandvej</a:t>
            </a:r>
          </a:p>
        </p:txBody>
      </p:sp>
      <p:sp>
        <p:nvSpPr>
          <p:cNvPr id="115" name="Tekstfelt 114">
            <a:extLst>
              <a:ext uri="{FF2B5EF4-FFF2-40B4-BE49-F238E27FC236}">
                <a16:creationId xmlns:a16="http://schemas.microsoft.com/office/drawing/2014/main" id="{85216A8B-FB85-95A1-9EC6-BE70F4130ED6}"/>
              </a:ext>
            </a:extLst>
          </p:cNvPr>
          <p:cNvSpPr txBox="1"/>
          <p:nvPr/>
        </p:nvSpPr>
        <p:spPr>
          <a:xfrm>
            <a:off x="4387198" y="6145414"/>
            <a:ext cx="1546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Sydlig søgevej</a:t>
            </a:r>
          </a:p>
        </p:txBody>
      </p:sp>
      <p:sp>
        <p:nvSpPr>
          <p:cNvPr id="116" name="Tekstfelt 115">
            <a:extLst>
              <a:ext uri="{FF2B5EF4-FFF2-40B4-BE49-F238E27FC236}">
                <a16:creationId xmlns:a16="http://schemas.microsoft.com/office/drawing/2014/main" id="{B5A60E0F-8651-7A2B-E0F3-7506C36733EE}"/>
              </a:ext>
            </a:extLst>
          </p:cNvPr>
          <p:cNvSpPr txBox="1"/>
          <p:nvPr/>
        </p:nvSpPr>
        <p:spPr>
          <a:xfrm>
            <a:off x="3379587" y="4033435"/>
            <a:ext cx="1546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Nordlig søgevej</a:t>
            </a:r>
          </a:p>
        </p:txBody>
      </p:sp>
      <p:sp>
        <p:nvSpPr>
          <p:cNvPr id="117" name="Tekstfelt 116">
            <a:extLst>
              <a:ext uri="{FF2B5EF4-FFF2-40B4-BE49-F238E27FC236}">
                <a16:creationId xmlns:a16="http://schemas.microsoft.com/office/drawing/2014/main" id="{4F83C783-45B3-1630-9B8A-425F02C68976}"/>
              </a:ext>
            </a:extLst>
          </p:cNvPr>
          <p:cNvSpPr txBox="1"/>
          <p:nvPr/>
        </p:nvSpPr>
        <p:spPr>
          <a:xfrm rot="16200000">
            <a:off x="3447813" y="5324332"/>
            <a:ext cx="11562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 err="1"/>
              <a:t>Toldbodvej</a:t>
            </a:r>
            <a:endParaRPr lang="da-DK" sz="800" b="1" dirty="0"/>
          </a:p>
        </p:txBody>
      </p:sp>
      <p:sp>
        <p:nvSpPr>
          <p:cNvPr id="118" name="Tekstfelt 117">
            <a:extLst>
              <a:ext uri="{FF2B5EF4-FFF2-40B4-BE49-F238E27FC236}">
                <a16:creationId xmlns:a16="http://schemas.microsoft.com/office/drawing/2014/main" id="{4D97C7A2-294D-57F3-E251-43A195C63F5B}"/>
              </a:ext>
            </a:extLst>
          </p:cNvPr>
          <p:cNvSpPr txBox="1"/>
          <p:nvPr/>
        </p:nvSpPr>
        <p:spPr>
          <a:xfrm rot="16200000">
            <a:off x="4664906" y="4484087"/>
            <a:ext cx="11562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 err="1"/>
              <a:t>Kallesmærksvej</a:t>
            </a:r>
            <a:endParaRPr lang="da-DK" sz="800" b="1" dirty="0"/>
          </a:p>
        </p:txBody>
      </p:sp>
      <p:sp>
        <p:nvSpPr>
          <p:cNvPr id="119" name="Tekstfelt 118">
            <a:extLst>
              <a:ext uri="{FF2B5EF4-FFF2-40B4-BE49-F238E27FC236}">
                <a16:creationId xmlns:a16="http://schemas.microsoft.com/office/drawing/2014/main" id="{52120863-F51D-EF2E-2A69-46EF7297E2A8}"/>
              </a:ext>
            </a:extLst>
          </p:cNvPr>
          <p:cNvSpPr txBox="1"/>
          <p:nvPr/>
        </p:nvSpPr>
        <p:spPr>
          <a:xfrm rot="19994440">
            <a:off x="5834745" y="4273748"/>
            <a:ext cx="1546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Blåvandvej</a:t>
            </a:r>
          </a:p>
        </p:txBody>
      </p:sp>
      <p:cxnSp>
        <p:nvCxnSpPr>
          <p:cNvPr id="120" name="Lige forbindelse 119">
            <a:extLst>
              <a:ext uri="{FF2B5EF4-FFF2-40B4-BE49-F238E27FC236}">
                <a16:creationId xmlns:a16="http://schemas.microsoft.com/office/drawing/2014/main" id="{D7127638-9889-571B-4A33-75342D362BF4}"/>
              </a:ext>
            </a:extLst>
          </p:cNvPr>
          <p:cNvCxnSpPr/>
          <p:nvPr/>
        </p:nvCxnSpPr>
        <p:spPr>
          <a:xfrm>
            <a:off x="2919390" y="4349105"/>
            <a:ext cx="0" cy="888519"/>
          </a:xfrm>
          <a:prstGeom prst="line">
            <a:avLst/>
          </a:prstGeom>
          <a:ln w="38100">
            <a:solidFill>
              <a:srgbClr val="6D6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ge forbindelse 120">
            <a:extLst>
              <a:ext uri="{FF2B5EF4-FFF2-40B4-BE49-F238E27FC236}">
                <a16:creationId xmlns:a16="http://schemas.microsoft.com/office/drawing/2014/main" id="{F3F7DDC9-BBDD-33E4-B7BB-C97C2AC9AA8C}"/>
              </a:ext>
            </a:extLst>
          </p:cNvPr>
          <p:cNvCxnSpPr>
            <a:cxnSpLocks/>
          </p:cNvCxnSpPr>
          <p:nvPr/>
        </p:nvCxnSpPr>
        <p:spPr>
          <a:xfrm>
            <a:off x="2313793" y="5187222"/>
            <a:ext cx="2907973" cy="2627"/>
          </a:xfrm>
          <a:prstGeom prst="line">
            <a:avLst/>
          </a:prstGeom>
          <a:ln w="127000">
            <a:solidFill>
              <a:srgbClr val="6D6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ge forbindelse 121">
            <a:extLst>
              <a:ext uri="{FF2B5EF4-FFF2-40B4-BE49-F238E27FC236}">
                <a16:creationId xmlns:a16="http://schemas.microsoft.com/office/drawing/2014/main" id="{726D8C8A-C979-D727-D9BF-FBEB004F8061}"/>
              </a:ext>
            </a:extLst>
          </p:cNvPr>
          <p:cNvCxnSpPr>
            <a:cxnSpLocks/>
          </p:cNvCxnSpPr>
          <p:nvPr/>
        </p:nvCxnSpPr>
        <p:spPr>
          <a:xfrm flipV="1">
            <a:off x="5193318" y="4562356"/>
            <a:ext cx="1446013" cy="639632"/>
          </a:xfrm>
          <a:prstGeom prst="line">
            <a:avLst/>
          </a:prstGeom>
          <a:ln w="127000">
            <a:solidFill>
              <a:srgbClr val="6D6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Lige forbindelse 122">
            <a:extLst>
              <a:ext uri="{FF2B5EF4-FFF2-40B4-BE49-F238E27FC236}">
                <a16:creationId xmlns:a16="http://schemas.microsoft.com/office/drawing/2014/main" id="{F9D773E1-B8B0-524D-047D-B10D962F65C8}"/>
              </a:ext>
            </a:extLst>
          </p:cNvPr>
          <p:cNvCxnSpPr/>
          <p:nvPr/>
        </p:nvCxnSpPr>
        <p:spPr>
          <a:xfrm flipV="1">
            <a:off x="5181108" y="4349105"/>
            <a:ext cx="0" cy="840744"/>
          </a:xfrm>
          <a:prstGeom prst="line">
            <a:avLst/>
          </a:prstGeom>
          <a:ln w="38100">
            <a:solidFill>
              <a:srgbClr val="6D6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Lige forbindelse 123">
            <a:extLst>
              <a:ext uri="{FF2B5EF4-FFF2-40B4-BE49-F238E27FC236}">
                <a16:creationId xmlns:a16="http://schemas.microsoft.com/office/drawing/2014/main" id="{C75B71A8-CC34-C665-21D1-927FDC74345B}"/>
              </a:ext>
            </a:extLst>
          </p:cNvPr>
          <p:cNvCxnSpPr>
            <a:cxnSpLocks/>
          </p:cNvCxnSpPr>
          <p:nvPr/>
        </p:nvCxnSpPr>
        <p:spPr>
          <a:xfrm>
            <a:off x="4145883" y="5189849"/>
            <a:ext cx="7134" cy="1156207"/>
          </a:xfrm>
          <a:prstGeom prst="line">
            <a:avLst/>
          </a:prstGeom>
          <a:ln w="76200">
            <a:solidFill>
              <a:srgbClr val="6D6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ge forbindelse 124">
            <a:extLst>
              <a:ext uri="{FF2B5EF4-FFF2-40B4-BE49-F238E27FC236}">
                <a16:creationId xmlns:a16="http://schemas.microsoft.com/office/drawing/2014/main" id="{E7CAC0B1-7ED4-CA81-BFB7-2B5CD8AACE0A}"/>
              </a:ext>
            </a:extLst>
          </p:cNvPr>
          <p:cNvCxnSpPr/>
          <p:nvPr/>
        </p:nvCxnSpPr>
        <p:spPr>
          <a:xfrm flipV="1">
            <a:off x="5286557" y="5549562"/>
            <a:ext cx="548032" cy="290169"/>
          </a:xfrm>
          <a:prstGeom prst="line">
            <a:avLst/>
          </a:prstGeom>
          <a:ln w="38100">
            <a:solidFill>
              <a:srgbClr val="6D6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ge forbindelse 125">
            <a:extLst>
              <a:ext uri="{FF2B5EF4-FFF2-40B4-BE49-F238E27FC236}">
                <a16:creationId xmlns:a16="http://schemas.microsoft.com/office/drawing/2014/main" id="{BDEE7A2D-A033-8EEB-E9C5-6D02B0C606F4}"/>
              </a:ext>
            </a:extLst>
          </p:cNvPr>
          <p:cNvCxnSpPr>
            <a:cxnSpLocks/>
          </p:cNvCxnSpPr>
          <p:nvPr/>
        </p:nvCxnSpPr>
        <p:spPr>
          <a:xfrm>
            <a:off x="5834589" y="4915072"/>
            <a:ext cx="0" cy="634490"/>
          </a:xfrm>
          <a:prstGeom prst="line">
            <a:avLst/>
          </a:prstGeom>
          <a:ln w="76200">
            <a:solidFill>
              <a:srgbClr val="6D6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Lige forbindelse 126">
            <a:extLst>
              <a:ext uri="{FF2B5EF4-FFF2-40B4-BE49-F238E27FC236}">
                <a16:creationId xmlns:a16="http://schemas.microsoft.com/office/drawing/2014/main" id="{5B4A16BE-89CE-E4C8-6BF9-94D9898859E7}"/>
              </a:ext>
            </a:extLst>
          </p:cNvPr>
          <p:cNvCxnSpPr>
            <a:cxnSpLocks/>
          </p:cNvCxnSpPr>
          <p:nvPr/>
        </p:nvCxnSpPr>
        <p:spPr>
          <a:xfrm>
            <a:off x="5807655" y="5549562"/>
            <a:ext cx="756949" cy="514312"/>
          </a:xfrm>
          <a:prstGeom prst="line">
            <a:avLst/>
          </a:prstGeom>
          <a:ln w="101600">
            <a:solidFill>
              <a:srgbClr val="6D6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Billede 127">
            <a:extLst>
              <a:ext uri="{FF2B5EF4-FFF2-40B4-BE49-F238E27FC236}">
                <a16:creationId xmlns:a16="http://schemas.microsoft.com/office/drawing/2014/main" id="{D6CAD858-3133-5633-6F5E-C3CDA1D2E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96" y="5376642"/>
            <a:ext cx="907536" cy="969414"/>
          </a:xfrm>
          <a:prstGeom prst="rect">
            <a:avLst/>
          </a:prstGeom>
        </p:spPr>
      </p:pic>
      <p:sp>
        <p:nvSpPr>
          <p:cNvPr id="129" name="Tekstfelt 128">
            <a:extLst>
              <a:ext uri="{FF2B5EF4-FFF2-40B4-BE49-F238E27FC236}">
                <a16:creationId xmlns:a16="http://schemas.microsoft.com/office/drawing/2014/main" id="{B4400680-2CC3-5690-0A7D-2F3BB37F81A4}"/>
              </a:ext>
            </a:extLst>
          </p:cNvPr>
          <p:cNvSpPr txBox="1"/>
          <p:nvPr/>
        </p:nvSpPr>
        <p:spPr>
          <a:xfrm>
            <a:off x="5387839" y="4837765"/>
            <a:ext cx="4485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/>
              <a:t>4.000</a:t>
            </a:r>
          </a:p>
          <a:p>
            <a:r>
              <a:rPr lang="da-DK" sz="1100" dirty="0">
                <a:solidFill>
                  <a:srgbClr val="FF0000"/>
                </a:solidFill>
              </a:rPr>
              <a:t>8.000</a:t>
            </a:r>
          </a:p>
        </p:txBody>
      </p:sp>
      <p:sp>
        <p:nvSpPr>
          <p:cNvPr id="130" name="Tekstfelt 129">
            <a:extLst>
              <a:ext uri="{FF2B5EF4-FFF2-40B4-BE49-F238E27FC236}">
                <a16:creationId xmlns:a16="http://schemas.microsoft.com/office/drawing/2014/main" id="{F990F49A-9C0F-002B-BD6A-16DD279611C6}"/>
              </a:ext>
            </a:extLst>
          </p:cNvPr>
          <p:cNvSpPr txBox="1"/>
          <p:nvPr/>
        </p:nvSpPr>
        <p:spPr>
          <a:xfrm>
            <a:off x="2176084" y="5032711"/>
            <a:ext cx="60293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dirty="0"/>
              <a:t>5.000</a:t>
            </a:r>
          </a:p>
          <a:p>
            <a:pPr algn="r"/>
            <a:r>
              <a:rPr lang="da-DK" sz="1100" dirty="0">
                <a:solidFill>
                  <a:srgbClr val="FF0000"/>
                </a:solidFill>
              </a:rPr>
              <a:t>10.000</a:t>
            </a:r>
          </a:p>
        </p:txBody>
      </p:sp>
      <p:sp>
        <p:nvSpPr>
          <p:cNvPr id="131" name="Tekstfelt 130">
            <a:extLst>
              <a:ext uri="{FF2B5EF4-FFF2-40B4-BE49-F238E27FC236}">
                <a16:creationId xmlns:a16="http://schemas.microsoft.com/office/drawing/2014/main" id="{FDFB6D3C-CAE1-8647-B801-1F66745D68F6}"/>
              </a:ext>
            </a:extLst>
          </p:cNvPr>
          <p:cNvSpPr txBox="1"/>
          <p:nvPr/>
        </p:nvSpPr>
        <p:spPr>
          <a:xfrm>
            <a:off x="3164822" y="5011928"/>
            <a:ext cx="60293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dirty="0"/>
              <a:t>4.000</a:t>
            </a:r>
          </a:p>
          <a:p>
            <a:pPr algn="r"/>
            <a:r>
              <a:rPr lang="da-DK" sz="1100" dirty="0">
                <a:solidFill>
                  <a:srgbClr val="FF0000"/>
                </a:solidFill>
              </a:rPr>
              <a:t>8.000</a:t>
            </a:r>
          </a:p>
        </p:txBody>
      </p:sp>
      <p:sp>
        <p:nvSpPr>
          <p:cNvPr id="132" name="Tekstfelt 131">
            <a:extLst>
              <a:ext uri="{FF2B5EF4-FFF2-40B4-BE49-F238E27FC236}">
                <a16:creationId xmlns:a16="http://schemas.microsoft.com/office/drawing/2014/main" id="{BD0F4FCA-E82B-C3EC-C554-C9ACC805345A}"/>
              </a:ext>
            </a:extLst>
          </p:cNvPr>
          <p:cNvSpPr txBox="1"/>
          <p:nvPr/>
        </p:nvSpPr>
        <p:spPr>
          <a:xfrm>
            <a:off x="4242205" y="5038546"/>
            <a:ext cx="4619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dirty="0"/>
              <a:t>3.000</a:t>
            </a:r>
          </a:p>
          <a:p>
            <a:pPr algn="r"/>
            <a:r>
              <a:rPr lang="da-DK" sz="1100" dirty="0">
                <a:solidFill>
                  <a:srgbClr val="FF0000"/>
                </a:solidFill>
              </a:rPr>
              <a:t>6.000</a:t>
            </a:r>
          </a:p>
        </p:txBody>
      </p:sp>
      <p:sp>
        <p:nvSpPr>
          <p:cNvPr id="133" name="Tekstfelt 132">
            <a:extLst>
              <a:ext uri="{FF2B5EF4-FFF2-40B4-BE49-F238E27FC236}">
                <a16:creationId xmlns:a16="http://schemas.microsoft.com/office/drawing/2014/main" id="{AE50A76F-E9AB-D3F3-1A2B-BA4EDED66CA4}"/>
              </a:ext>
            </a:extLst>
          </p:cNvPr>
          <p:cNvSpPr txBox="1"/>
          <p:nvPr/>
        </p:nvSpPr>
        <p:spPr>
          <a:xfrm>
            <a:off x="5264051" y="4382057"/>
            <a:ext cx="4485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dirty="0"/>
              <a:t>1.000</a:t>
            </a:r>
          </a:p>
          <a:p>
            <a:pPr algn="r"/>
            <a:r>
              <a:rPr lang="da-DK" sz="1100" dirty="0">
                <a:solidFill>
                  <a:srgbClr val="FF0000"/>
                </a:solidFill>
              </a:rPr>
              <a:t>2.000</a:t>
            </a:r>
          </a:p>
        </p:txBody>
      </p:sp>
      <p:sp>
        <p:nvSpPr>
          <p:cNvPr id="134" name="Tekstfelt 133">
            <a:extLst>
              <a:ext uri="{FF2B5EF4-FFF2-40B4-BE49-F238E27FC236}">
                <a16:creationId xmlns:a16="http://schemas.microsoft.com/office/drawing/2014/main" id="{101551F5-82CF-BD86-2992-F724FC35F834}"/>
              </a:ext>
            </a:extLst>
          </p:cNvPr>
          <p:cNvSpPr txBox="1"/>
          <p:nvPr/>
        </p:nvSpPr>
        <p:spPr>
          <a:xfrm>
            <a:off x="3633804" y="6062419"/>
            <a:ext cx="4485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dirty="0"/>
              <a:t>1.500</a:t>
            </a:r>
          </a:p>
          <a:p>
            <a:pPr algn="r"/>
            <a:r>
              <a:rPr lang="da-DK" sz="1100" dirty="0">
                <a:solidFill>
                  <a:srgbClr val="FF0000"/>
                </a:solidFill>
              </a:rPr>
              <a:t>3.000</a:t>
            </a:r>
          </a:p>
        </p:txBody>
      </p:sp>
      <p:sp>
        <p:nvSpPr>
          <p:cNvPr id="135" name="Tekstfelt 134">
            <a:extLst>
              <a:ext uri="{FF2B5EF4-FFF2-40B4-BE49-F238E27FC236}">
                <a16:creationId xmlns:a16="http://schemas.microsoft.com/office/drawing/2014/main" id="{CDD4A1C5-FB81-2241-068A-2D36292A03FB}"/>
              </a:ext>
            </a:extLst>
          </p:cNvPr>
          <p:cNvSpPr txBox="1"/>
          <p:nvPr/>
        </p:nvSpPr>
        <p:spPr>
          <a:xfrm>
            <a:off x="5874270" y="5051920"/>
            <a:ext cx="4485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dirty="0"/>
              <a:t>1.250</a:t>
            </a:r>
          </a:p>
          <a:p>
            <a:pPr algn="r"/>
            <a:r>
              <a:rPr lang="da-DK" sz="1100" dirty="0">
                <a:solidFill>
                  <a:srgbClr val="FF0000"/>
                </a:solidFill>
              </a:rPr>
              <a:t>2.500</a:t>
            </a:r>
          </a:p>
        </p:txBody>
      </p:sp>
      <p:sp>
        <p:nvSpPr>
          <p:cNvPr id="136" name="Tekstfelt 135">
            <a:extLst>
              <a:ext uri="{FF2B5EF4-FFF2-40B4-BE49-F238E27FC236}">
                <a16:creationId xmlns:a16="http://schemas.microsoft.com/office/drawing/2014/main" id="{04C513A1-8E02-E650-BB1F-875332D3782F}"/>
              </a:ext>
            </a:extLst>
          </p:cNvPr>
          <p:cNvSpPr txBox="1"/>
          <p:nvPr/>
        </p:nvSpPr>
        <p:spPr>
          <a:xfrm>
            <a:off x="6578562" y="5902219"/>
            <a:ext cx="4485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dirty="0"/>
              <a:t>1.500</a:t>
            </a:r>
          </a:p>
          <a:p>
            <a:pPr algn="r"/>
            <a:r>
              <a:rPr lang="da-DK" sz="1100" dirty="0">
                <a:solidFill>
                  <a:srgbClr val="FF0000"/>
                </a:solidFill>
              </a:rPr>
              <a:t>3.000</a:t>
            </a:r>
          </a:p>
        </p:txBody>
      </p:sp>
      <p:sp>
        <p:nvSpPr>
          <p:cNvPr id="137" name="Tekstfelt 136">
            <a:extLst>
              <a:ext uri="{FF2B5EF4-FFF2-40B4-BE49-F238E27FC236}">
                <a16:creationId xmlns:a16="http://schemas.microsoft.com/office/drawing/2014/main" id="{05E4389F-31A7-693F-905B-B60740681131}"/>
              </a:ext>
            </a:extLst>
          </p:cNvPr>
          <p:cNvSpPr txBox="1"/>
          <p:nvPr/>
        </p:nvSpPr>
        <p:spPr>
          <a:xfrm rot="1971502">
            <a:off x="5658930" y="5854553"/>
            <a:ext cx="1002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/>
              <a:t>Tane </a:t>
            </a:r>
            <a:r>
              <a:rPr lang="da-DK" sz="800" b="1" dirty="0" err="1"/>
              <a:t>Hedevej</a:t>
            </a:r>
            <a:endParaRPr lang="da-DK" sz="800" b="1" dirty="0"/>
          </a:p>
        </p:txBody>
      </p:sp>
      <p:sp>
        <p:nvSpPr>
          <p:cNvPr id="138" name="Tekstfelt 137">
            <a:extLst>
              <a:ext uri="{FF2B5EF4-FFF2-40B4-BE49-F238E27FC236}">
                <a16:creationId xmlns:a16="http://schemas.microsoft.com/office/drawing/2014/main" id="{5D5DCB72-28E0-B324-521A-A2DDFD5F47D4}"/>
              </a:ext>
            </a:extLst>
          </p:cNvPr>
          <p:cNvSpPr txBox="1"/>
          <p:nvPr/>
        </p:nvSpPr>
        <p:spPr>
          <a:xfrm>
            <a:off x="6665256" y="4437848"/>
            <a:ext cx="4485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/>
              <a:t>4.000</a:t>
            </a:r>
          </a:p>
          <a:p>
            <a:r>
              <a:rPr lang="da-DK" sz="1100" dirty="0">
                <a:solidFill>
                  <a:srgbClr val="FF0000"/>
                </a:solidFill>
              </a:rPr>
              <a:t>8.000</a:t>
            </a:r>
          </a:p>
        </p:txBody>
      </p:sp>
    </p:spTree>
    <p:extLst>
      <p:ext uri="{BB962C8B-B14F-4D97-AF65-F5344CB8AC3E}">
        <p14:creationId xmlns:p14="http://schemas.microsoft.com/office/powerpoint/2010/main" val="283513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202D14C-14E4-013A-0D85-A4D2CB690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6ACD37-F944-20FF-C505-763A4DE3E7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7590780" cy="659252"/>
          </a:xfrm>
        </p:spPr>
        <p:txBody>
          <a:bodyPr/>
          <a:lstStyle/>
          <a:p>
            <a:r>
              <a:rPr lang="da-DK" dirty="0"/>
              <a:t>Parkeringsundersøgelse i Påsken 2023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9597B04-C842-7521-2A16-92440FE4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4802"/>
            <a:ext cx="9144000" cy="33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8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E59DFCA-2A7B-04F7-A25B-A253E773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7" y="2620127"/>
            <a:ext cx="4426432" cy="3773795"/>
          </a:xfrm>
        </p:spPr>
        <p:txBody>
          <a:bodyPr/>
          <a:lstStyle/>
          <a:p>
            <a:r>
              <a:rPr lang="da-DK" dirty="0"/>
              <a:t>718 pladser</a:t>
            </a:r>
          </a:p>
          <a:p>
            <a:r>
              <a:rPr lang="da-DK" dirty="0"/>
              <a:t>Max belægning 85 %</a:t>
            </a:r>
          </a:p>
          <a:p>
            <a:endParaRPr lang="da-DK" dirty="0"/>
          </a:p>
          <a:p>
            <a:r>
              <a:rPr lang="da-DK" dirty="0"/>
              <a:t>De fleste parkerer i 2 timer eller mindre</a:t>
            </a:r>
          </a:p>
          <a:p>
            <a:endParaRPr lang="da-DK" dirty="0"/>
          </a:p>
          <a:p>
            <a:r>
              <a:rPr lang="da-DK" dirty="0"/>
              <a:t>Størst belægning mod øst – mindre mod vest </a:t>
            </a:r>
            <a:br>
              <a:rPr lang="da-DK" dirty="0"/>
            </a:br>
            <a:endParaRPr lang="da-DK" dirty="0"/>
          </a:p>
          <a:p>
            <a:r>
              <a:rPr lang="da-DK" dirty="0"/>
              <a:t>+ 100 ledige parkeringspladser under max belægning</a:t>
            </a:r>
          </a:p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721B1D3-F4E1-E847-9E80-D5381EDE1E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Byen som helhed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8F5BEC4-4C31-A491-9AA8-9A47744F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031" y="4686642"/>
            <a:ext cx="3970245" cy="184051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F60C966-DA03-53F4-961E-098BCF2AF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85"/>
          <a:stretch/>
        </p:blipFill>
        <p:spPr>
          <a:xfrm>
            <a:off x="4971032" y="2344614"/>
            <a:ext cx="3970244" cy="21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9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68552C3-53FA-6F7E-B938-25E80874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222957-3AE4-911D-2540-AF73209609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6979851" cy="659252"/>
          </a:xfrm>
        </p:spPr>
        <p:txBody>
          <a:bodyPr/>
          <a:lstStyle/>
          <a:p>
            <a:r>
              <a:rPr lang="da-DK" dirty="0"/>
              <a:t>Fokus på p-pladser ved sydlig forbindelsesvej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465FE33-3879-E0E6-80B3-D3F19AF9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12"/>
            <a:ext cx="9144000" cy="42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43915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#5 - eget billed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DC02540C-1195-4DEA-A796-A2D521674270}" vid="{9AC30D7F-FE9C-43F7-9CFB-88D2B1E5DFFA}"/>
    </a:ext>
  </a:extLst>
</a:theme>
</file>

<file path=ppt/theme/theme2.xml><?xml version="1.0" encoding="utf-8"?>
<a:theme xmlns:a="http://schemas.openxmlformats.org/drawingml/2006/main" name="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DC02540C-1195-4DEA-A796-A2D521674270}" vid="{48F43B7A-F93A-4244-A9F5-4053CA7BDEE6}"/>
    </a:ext>
  </a:extLst>
</a:theme>
</file>

<file path=ppt/theme/theme3.xml><?xml version="1.0" encoding="utf-8"?>
<a:theme xmlns:a="http://schemas.openxmlformats.org/drawingml/2006/main" name="1_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DC02540C-1195-4DEA-A796-A2D521674270}" vid="{48F43B7A-F93A-4244-A9F5-4053CA7BDEE6}"/>
    </a:ext>
  </a:extLst>
</a:theme>
</file>

<file path=ppt/theme/theme4.xml><?xml version="1.0" encoding="utf-8"?>
<a:theme xmlns:a="http://schemas.openxmlformats.org/drawingml/2006/main" name="2_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DC02540C-1195-4DEA-A796-A2D521674270}" vid="{48F43B7A-F93A-4244-A9F5-4053CA7BDEE6}"/>
    </a:ext>
  </a:extLst>
</a:theme>
</file>

<file path=ppt/theme/theme5.xml><?xml version="1.0" encoding="utf-8"?>
<a:theme xmlns:a="http://schemas.openxmlformats.org/drawingml/2006/main" name="Blu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1032532E-162B-4849-9CDE-1E5D9D209F9C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10767</TotalTime>
  <Words>484</Words>
  <Application>Microsoft Office PowerPoint</Application>
  <PresentationFormat>Skærmshow (4:3)</PresentationFormat>
  <Paragraphs>141</Paragraphs>
  <Slides>19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Europa-Bold</vt:lpstr>
      <vt:lpstr>Verdana</vt:lpstr>
      <vt:lpstr>1_Cover #5 - eget billede</vt:lpstr>
      <vt:lpstr>Heading + bullets</vt:lpstr>
      <vt:lpstr>1_Heading + bullets</vt:lpstr>
      <vt:lpstr>2_Heading + bullets</vt:lpstr>
      <vt:lpstr>Blue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adeuma solos</dc:title>
  <dc:creator>Tina Farup Christensen</dc:creator>
  <cp:lastModifiedBy>Samir Mujkanovic</cp:lastModifiedBy>
  <cp:revision>402</cp:revision>
  <cp:lastPrinted>2020-09-15T10:33:01Z</cp:lastPrinted>
  <dcterms:modified xsi:type="dcterms:W3CDTF">2023-08-29T05:42:41Z</dcterms:modified>
</cp:coreProperties>
</file>