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7" r:id="rId5"/>
    <p:sldId id="260" r:id="rId6"/>
    <p:sldId id="265" r:id="rId7"/>
    <p:sldId id="262" r:id="rId8"/>
    <p:sldId id="266" r:id="rId9"/>
    <p:sldId id="267" r:id="rId10"/>
    <p:sldId id="268" r:id="rId11"/>
    <p:sldId id="269" r:id="rId12"/>
    <p:sldId id="270" r:id="rId13"/>
    <p:sldId id="271" r:id="rId14"/>
    <p:sldId id="272" r:id="rId15"/>
    <p:sldId id="274" r:id="rId16"/>
    <p:sldId id="273" r:id="rId17"/>
    <p:sldId id="275" r:id="rId18"/>
    <p:sldId id="279" r:id="rId19"/>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8CF77C-A345-2392-F4BE-98EF98969593}" name="Lotte Mathiesen" initials="LM" userId="S::lotm@varde.dk::ba08ea05-f3a9-44eb-9ec0-54862ee78d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98B70-CF61-481E-BF61-E8170C50D6CF}" v="315" dt="2024-05-14T13:37:36.54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917575" y="744538"/>
            <a:ext cx="4962525" cy="3722687"/>
          </a:xfrm>
          <a:prstGeom prst="rect">
            <a:avLst/>
          </a:prstGeom>
        </p:spPr>
        <p:txBody>
          <a:bodyPr/>
          <a:lstStyle/>
          <a:p>
            <a:endParaRPr/>
          </a:p>
        </p:txBody>
      </p:sp>
      <p:sp>
        <p:nvSpPr>
          <p:cNvPr id="110" name="Shape 110"/>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354415444"/>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Click to edit Master title style</a:t>
            </a:r>
          </a:p>
        </p:txBody>
      </p:sp>
      <p:sp>
        <p:nvSpPr>
          <p:cNvPr id="12" name="Shape 12"/>
          <p:cNvSpPr>
            <a:spLocks noGrp="1"/>
          </p:cNvSpPr>
          <p:nvPr>
            <p:ph type="body" sz="quarter" idx="1"/>
          </p:nvPr>
        </p:nvSpPr>
        <p:spPr>
          <a:xfrm>
            <a:off x="1371600" y="3886200"/>
            <a:ext cx="6400800" cy="1752600"/>
          </a:xfrm>
          <a:prstGeom prst="rect">
            <a:avLst/>
          </a:prstGeom>
          <a:extLst>
            <a:ext uri="{C572A759-6A51-4108-AA02-DFA0A04FC94B}">
              <ma14:wrappingTextBoxFlag xmlns:ma14="http://schemas.microsoft.com/office/mac/drawingml/2011/main" xmlns="" val="1"/>
            </a:ext>
          </a:extLst>
        </p:spPr>
        <p:txBody>
          <a:bodyPr/>
          <a:lstStyle>
            <a:lvl1pPr marL="0" indent="0" algn="ctr">
              <a:buSzTx/>
              <a:buFontTx/>
              <a:buNone/>
              <a:defRPr>
                <a:solidFill>
                  <a:srgbClr val="888888"/>
                </a:solidFill>
              </a:defRPr>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Click to edit Master title style</a:t>
            </a:r>
          </a:p>
        </p:txBody>
      </p:sp>
      <p:sp>
        <p:nvSpPr>
          <p:cNvPr id="30" name="Shape 30"/>
          <p:cNvSpPr>
            <a:spLocks noGrp="1"/>
          </p:cNvSpPr>
          <p:nvPr>
            <p:ph type="body" sz="quarter" idx="1"/>
          </p:nvPr>
        </p:nvSpPr>
        <p:spPr>
          <a:xfrm>
            <a:off x="722312" y="2906713"/>
            <a:ext cx="7772401" cy="1500188"/>
          </a:xfrm>
          <a:prstGeom prst="rect">
            <a:avLst/>
          </a:prstGeom>
          <a:extLst>
            <a:ext uri="{C572A759-6A51-4108-AA02-DFA0A04FC94B}">
              <ma14:wrappingTextBoxFlag xmlns:ma14="http://schemas.microsoft.com/office/mac/drawingml/2011/main" xmlns="" val="1"/>
            </a:ext>
          </a:extLst>
        </p:spPr>
        <p:txBody>
          <a:bodyPr anchor="b"/>
          <a:lstStyle>
            <a:lvl1pPr marL="0" indent="0">
              <a:spcBef>
                <a:spcPts val="400"/>
              </a:spcBef>
              <a:buSzTx/>
              <a:buFontTx/>
              <a:buNone/>
              <a:defRPr sz="20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457200" y="1600200"/>
            <a:ext cx="4038600" cy="4525963"/>
          </a:xfrm>
          <a:prstGeom prst="rect">
            <a:avLst/>
          </a:prstGeom>
          <a:extLst>
            <a:ext uri="{C572A759-6A51-4108-AA02-DFA0A04FC94B}">
              <ma14:wrappingTextBoxFlag xmlns:ma14="http://schemas.microsoft.com/office/mac/drawingml/2011/main" xmlns="" val="1"/>
            </a:ext>
          </a:extLst>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Click to edit Master title style</a:t>
            </a:r>
          </a:p>
        </p:txBody>
      </p:sp>
      <p:sp>
        <p:nvSpPr>
          <p:cNvPr id="73" name="Shape 73"/>
          <p:cNvSpPr>
            <a:spLocks noGrp="1"/>
          </p:cNvSpPr>
          <p:nvPr>
            <p:ph type="body" idx="1"/>
          </p:nvPr>
        </p:nvSpPr>
        <p:spPr>
          <a:xfrm>
            <a:off x="3575050" y="273050"/>
            <a:ext cx="5111750" cy="5853113"/>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Click to edit Master title style</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a:extLst>
            <a:ext uri="{C572A759-6A51-4108-AA02-DFA0A04FC94B}">
              <ma14:wrappingTextBoxFlag xmlns:ma14="http://schemas.microsoft.com/office/mac/drawingml/2011/main" xmlns="" val="1"/>
            </a:ext>
          </a:extLst>
        </p:spPr>
        <p:txBody>
          <a:bodyPr/>
          <a:lstStyle>
            <a:lvl1pPr marL="0" indent="0">
              <a:spcBef>
                <a:spcPts val="300"/>
              </a:spcBef>
              <a:buSzTx/>
              <a:buFontTx/>
              <a:buNone/>
              <a:defRPr sz="14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xfrm>
            <a:off x="457200" y="2590606"/>
            <a:ext cx="8229600" cy="3535557"/>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Click to edit Master title style</a:t>
            </a:r>
          </a:p>
        </p:txBody>
      </p:sp>
      <p:sp>
        <p:nvSpPr>
          <p:cNvPr id="102" name="Shape 102"/>
          <p:cNvSpPr>
            <a:spLocks noGrp="1"/>
          </p:cNvSpPr>
          <p:nvPr>
            <p:ph type="body" idx="1"/>
          </p:nvPr>
        </p:nvSpPr>
        <p:spPr>
          <a:xfrm>
            <a:off x="457200" y="274638"/>
            <a:ext cx="6019800" cy="5851526"/>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132351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457200" y="1600200"/>
            <a:ext cx="8229600" cy="4525963"/>
          </a:xfrm>
          <a:prstGeom prst="rect">
            <a:avLst/>
          </a:prstGeom>
          <a:ln w="12700">
            <a:miter lim="400000"/>
          </a:ln>
        </p:spPr>
        <p:txBody>
          <a:bodyPr lIns="45719" rIns="45719">
            <a:normAutofit/>
          </a:bodyPr>
          <a:lstStyle/>
          <a:p>
            <a:endParaRPr/>
          </a:p>
        </p:txBody>
      </p:sp>
      <p:sp>
        <p:nvSpPr>
          <p:cNvPr id="4" name="Shape 4"/>
          <p:cNvSpPr>
            <a:spLocks noGrp="1"/>
          </p:cNvSpPr>
          <p:nvPr>
            <p:ph type="sldNum" sz="quarter" idx="2"/>
          </p:nvPr>
        </p:nvSpPr>
        <p:spPr>
          <a:xfrm>
            <a:off x="8422818" y="33216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mailto:bornogfamilie@varde.dk"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0" y="-1"/>
            <a:ext cx="9144000" cy="6858001"/>
          </a:xfrm>
          <a:prstGeom prst="rect">
            <a:avLst/>
          </a:prstGeom>
          <a:solidFill>
            <a:srgbClr val="053253"/>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22" name="Shape 122"/>
          <p:cNvSpPr>
            <a:spLocks noGrp="1"/>
          </p:cNvSpPr>
          <p:nvPr>
            <p:ph type="title"/>
          </p:nvPr>
        </p:nvSpPr>
        <p:spPr>
          <a:xfrm>
            <a:off x="655473" y="4645361"/>
            <a:ext cx="7772401" cy="1362076"/>
          </a:xfrm>
          <a:prstGeom prst="rect">
            <a:avLst/>
          </a:prstGeom>
        </p:spPr>
        <p:txBody>
          <a:bodyPr>
            <a:normAutofit fontScale="90000"/>
          </a:bodyPr>
          <a:lstStyle/>
          <a:p>
            <a:pPr>
              <a:defRPr>
                <a:solidFill>
                  <a:srgbClr val="FFFFFF"/>
                </a:solidFill>
                <a:latin typeface="Verdana"/>
                <a:ea typeface="Verdana"/>
                <a:cs typeface="Verdana"/>
                <a:sym typeface="Verdana"/>
              </a:defRPr>
            </a:pPr>
            <a:r>
              <a:rPr lang="da-DK" sz="2400" dirty="0"/>
              <a:t>Retningslinjer for </a:t>
            </a:r>
            <a:br>
              <a:rPr lang="da-DK" sz="2400" dirty="0"/>
            </a:br>
            <a:r>
              <a:rPr lang="da-DK" sz="2400" dirty="0"/>
              <a:t>plejefamilier ansat af</a:t>
            </a:r>
            <a:br>
              <a:rPr lang="da-DK" sz="2400" dirty="0"/>
            </a:br>
            <a:r>
              <a:rPr lang="da-DK" sz="2400" dirty="0"/>
              <a:t>Varde Kommune gældende </a:t>
            </a:r>
            <a:br>
              <a:rPr lang="da-DK" sz="2400" dirty="0"/>
            </a:br>
            <a:r>
              <a:rPr lang="da-DK" sz="2400" dirty="0"/>
              <a:t>pr. </a:t>
            </a:r>
            <a:r>
              <a:rPr lang="da-DK" sz="2400"/>
              <a:t>01.06.2024</a:t>
            </a:r>
            <a:br>
              <a:rPr lang="da-DK" sz="2400"/>
            </a:br>
            <a:br>
              <a:rPr lang="da-DK" sz="2400"/>
            </a:br>
            <a:r>
              <a:rPr lang="da-DK" sz="1000" i="1"/>
              <a:t>Senest revideret 28.10.2024</a:t>
            </a:r>
            <a:endParaRPr sz="2400" b="0" i="1" dirty="0"/>
          </a:p>
        </p:txBody>
      </p:sp>
      <p:sp>
        <p:nvSpPr>
          <p:cNvPr id="124" name="Shape 124"/>
          <p:cNvSpPr/>
          <p:nvPr/>
        </p:nvSpPr>
        <p:spPr>
          <a:xfrm>
            <a:off x="5907306" y="3634761"/>
            <a:ext cx="3236695" cy="3223239"/>
          </a:xfrm>
          <a:prstGeom prst="rect">
            <a:avLst/>
          </a:prstGeom>
          <a:solidFill>
            <a:srgbClr val="D9D6CF"/>
          </a:solidFill>
          <a:ln>
            <a:solidFill>
              <a:srgbClr val="4A7EBB"/>
            </a:solidFill>
          </a:ln>
        </p:spPr>
        <p:txBody>
          <a:bodyPr lIns="45719" rIns="45719" anchor="ctr"/>
          <a:lstStyle/>
          <a:p>
            <a:pPr algn="ctr">
              <a:defRPr>
                <a:solidFill>
                  <a:srgbClr val="FFFFFF"/>
                </a:solidFill>
              </a:defRPr>
            </a:pPr>
            <a:endParaRPr/>
          </a:p>
        </p:txBody>
      </p:sp>
      <p:pic>
        <p:nvPicPr>
          <p:cNvPr id="125" name="image1.png" descr="Varde-Kommune-logo-bred-RGB-blaa.png"/>
          <p:cNvPicPr>
            <a:picLocks noChangeAspect="1"/>
          </p:cNvPicPr>
          <p:nvPr/>
        </p:nvPicPr>
        <p:blipFill>
          <a:blip r:embed="rId2"/>
          <a:stretch>
            <a:fillRect/>
          </a:stretch>
        </p:blipFill>
        <p:spPr>
          <a:xfrm>
            <a:off x="7370050" y="200660"/>
            <a:ext cx="1327978" cy="432083"/>
          </a:xfrm>
          <a:prstGeom prst="rect">
            <a:avLst/>
          </a:prstGeom>
          <a:ln w="12700">
            <a:miter lim="400000"/>
          </a:ln>
        </p:spPr>
      </p:pic>
      <p:pic>
        <p:nvPicPr>
          <p:cNvPr id="126" name="image3-small.jpg" descr="18954340388_3ce63421e3_o.jpg"/>
          <p:cNvPicPr>
            <a:picLocks noChangeAspect="1"/>
          </p:cNvPicPr>
          <p:nvPr/>
        </p:nvPicPr>
        <p:blipFill>
          <a:blip r:embed="rId3"/>
          <a:srcRect b="40461"/>
          <a:stretch>
            <a:fillRect/>
          </a:stretch>
        </p:blipFill>
        <p:spPr>
          <a:xfrm>
            <a:off x="0" y="28252"/>
            <a:ext cx="9144000" cy="3629501"/>
          </a:xfrm>
          <a:prstGeom prst="rect">
            <a:avLst/>
          </a:prstGeom>
          <a:ln w="12700">
            <a:miter lim="400000"/>
          </a:ln>
        </p:spPr>
      </p:pic>
      <p:pic>
        <p:nvPicPr>
          <p:cNvPr id="127" name="image5.png" descr="Varde-Kommune-logo-smal-RGB-blaa.png"/>
          <p:cNvPicPr>
            <a:picLocks noChangeAspect="1"/>
          </p:cNvPicPr>
          <p:nvPr/>
        </p:nvPicPr>
        <p:blipFill>
          <a:blip r:embed="rId4"/>
          <a:stretch>
            <a:fillRect/>
          </a:stretch>
        </p:blipFill>
        <p:spPr>
          <a:xfrm>
            <a:off x="7059992" y="4361936"/>
            <a:ext cx="1056655" cy="1644009"/>
          </a:xfrm>
          <a:prstGeom prst="rect">
            <a:avLst/>
          </a:prstGeom>
          <a:ln w="12700">
            <a:miter lim="400000"/>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1" y="410914"/>
            <a:ext cx="9144001" cy="6464403"/>
          </a:xfrm>
          <a:prstGeom prst="rect">
            <a:avLst/>
          </a:prstGeom>
          <a:ln w="12700">
            <a:miter lim="400000"/>
          </a:ln>
        </p:spPr>
      </p:pic>
      <p:sp>
        <p:nvSpPr>
          <p:cNvPr id="147" name="Shape 147"/>
          <p:cNvSpPr>
            <a:spLocks noGrp="1"/>
          </p:cNvSpPr>
          <p:nvPr>
            <p:ph type="subTitle" sz="quarter" idx="1"/>
          </p:nvPr>
        </p:nvSpPr>
        <p:spPr>
          <a:xfrm>
            <a:off x="590006" y="1179647"/>
            <a:ext cx="7970520" cy="5279181"/>
          </a:xfrm>
          <a:prstGeom prst="rect">
            <a:avLst/>
          </a:prstGeom>
        </p:spPr>
        <p:txBody>
          <a:bodyPr>
            <a:normAutofit/>
          </a:bodyPr>
          <a:lstStyle>
            <a:lvl1pPr algn="l">
              <a:spcBef>
                <a:spcPts val="300"/>
              </a:spcBef>
              <a:defRPr sz="1500">
                <a:solidFill>
                  <a:srgbClr val="053253"/>
                </a:solidFill>
                <a:latin typeface="Verdana"/>
                <a:ea typeface="Verdana"/>
                <a:cs typeface="Verdana"/>
                <a:sym typeface="Verdana"/>
              </a:defRPr>
            </a:lvl1pPr>
          </a:lstStyle>
          <a:p>
            <a:r>
              <a:rPr lang="da-DK" sz="1200" b="1">
                <a:solidFill>
                  <a:schemeClr val="tx1"/>
                </a:solidFill>
              </a:rPr>
              <a:t>Magtanvendelse</a:t>
            </a:r>
          </a:p>
          <a:p>
            <a:r>
              <a:rPr lang="da-DK" sz="1200">
                <a:solidFill>
                  <a:schemeClr val="tx1"/>
                </a:solidFill>
              </a:rPr>
              <a:t>Det er efter straffeloven forbudt at anvende magt overfor plejebarnet, det kan være f.eks. nedværdigende behandling, psykisk/fysisk vold, fastholdelse eller isolation, medmindre der er tale om selvforsvar (nødværge). I nogle situationer er det nødvendigt at skærme barnet, hvor magtanvendelse er nødvendigt. Hvis der i forbindelse med en konfliktsituation er anvendt magt overfor plejebarnet, skal plejeforældrene straks orientere anbringelseskonsulenten eller barnets børne- og ungerådgiver, som kan være behjælpelig med indberetning af magtanvendelsen. </a:t>
            </a:r>
          </a:p>
          <a:p>
            <a:endParaRPr lang="da-DK" sz="1200" b="1">
              <a:solidFill>
                <a:schemeClr val="tx1"/>
              </a:solidFill>
            </a:endParaRPr>
          </a:p>
          <a:p>
            <a:r>
              <a:rPr lang="da-DK" sz="1200" b="1">
                <a:solidFill>
                  <a:schemeClr val="tx1"/>
                </a:solidFill>
              </a:rPr>
              <a:t>Økonomi</a:t>
            </a:r>
            <a:endParaRPr lang="da-DK" sz="1200">
              <a:solidFill>
                <a:schemeClr val="tx1"/>
              </a:solidFill>
            </a:endParaRPr>
          </a:p>
          <a:p>
            <a:r>
              <a:rPr lang="da-DK" sz="1200">
                <a:solidFill>
                  <a:schemeClr val="tx1"/>
                </a:solidFill>
              </a:rPr>
              <a:t>Plejefamilier honoreres i vederlag og ydelser til dækning af plejefamiliens omkostninger (kost, logi og daglige fornødenheder). Plejefamilien skal betale skat af plejevederlaget, mens godtgørelsen for plejefamiliens omkostninger er skattefri.</a:t>
            </a:r>
          </a:p>
          <a:p>
            <a:r>
              <a:rPr lang="da-DK" sz="1200">
                <a:solidFill>
                  <a:schemeClr val="tx1"/>
                </a:solidFill>
              </a:rPr>
              <a:t>Varde Kommune baserer fastlæggelsen af ydelser på KL’s vedledning, som ligger offentlig tilgængelig på KL’s hjemmeside. </a:t>
            </a:r>
          </a:p>
          <a:p>
            <a:endParaRPr lang="da-DK" sz="1200">
              <a:solidFill>
                <a:schemeClr val="tx1"/>
              </a:solidFill>
            </a:endParaRPr>
          </a:p>
          <a:p>
            <a:r>
              <a:rPr lang="da-DK" sz="1200" b="1">
                <a:solidFill>
                  <a:schemeClr val="tx1"/>
                </a:solidFill>
              </a:rPr>
              <a:t>Aflønning</a:t>
            </a:r>
          </a:p>
          <a:p>
            <a:r>
              <a:rPr lang="da-DK" sz="1200">
                <a:solidFill>
                  <a:schemeClr val="tx1"/>
                </a:solidFill>
              </a:rPr>
              <a:t>I Varde Kommune anvendes gennemsnitsmodellen som honoreringsmodel. Det betyder, honoreringen fastholdes på samme niveau gennem hele anbringelsesforløbet. Det vil sige, at honoreringen som udgangspunkt ikke genforhandles i løbet af anbringelsesperioden. Honoreringens størrelse baseres på den gennemsnitlige plejeopgave fordelt over tid. Plejefamilien vil derfor i nogle perioder løfte en større opgave, end de bliver honoreret for, ligesom de i andre perioder vil løfte en mindre opgave, end de bliver honoreret for.</a:t>
            </a:r>
          </a:p>
          <a:p>
            <a:endParaRPr lang="da-DK" sz="1200">
              <a:solidFill>
                <a:schemeClr val="tx1"/>
              </a:solidFill>
            </a:endParaRPr>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spTree>
    <p:extLst>
      <p:ext uri="{BB962C8B-B14F-4D97-AF65-F5344CB8AC3E}">
        <p14:creationId xmlns:p14="http://schemas.microsoft.com/office/powerpoint/2010/main" val="139876498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1" y="410914"/>
            <a:ext cx="9144001" cy="6464403"/>
          </a:xfrm>
          <a:prstGeom prst="rect">
            <a:avLst/>
          </a:prstGeom>
          <a:ln w="12700">
            <a:miter lim="400000"/>
          </a:ln>
        </p:spPr>
      </p:pic>
      <p:sp>
        <p:nvSpPr>
          <p:cNvPr id="147" name="Shape 147"/>
          <p:cNvSpPr>
            <a:spLocks noGrp="1"/>
          </p:cNvSpPr>
          <p:nvPr>
            <p:ph type="subTitle" sz="quarter" idx="1"/>
          </p:nvPr>
        </p:nvSpPr>
        <p:spPr>
          <a:xfrm>
            <a:off x="590006" y="1179647"/>
            <a:ext cx="7970520" cy="5279181"/>
          </a:xfrm>
          <a:prstGeom prst="rect">
            <a:avLst/>
          </a:prstGeom>
        </p:spPr>
        <p:txBody>
          <a:bodyPr>
            <a:normAutofit/>
          </a:bodyPr>
          <a:lstStyle>
            <a:lvl1pPr algn="l">
              <a:spcBef>
                <a:spcPts val="300"/>
              </a:spcBef>
              <a:defRPr sz="1500">
                <a:solidFill>
                  <a:srgbClr val="053253"/>
                </a:solidFill>
                <a:latin typeface="Verdana"/>
                <a:ea typeface="Verdana"/>
                <a:cs typeface="Verdana"/>
                <a:sym typeface="Verdana"/>
              </a:defRPr>
            </a:lvl1pPr>
          </a:lstStyle>
          <a:p>
            <a:r>
              <a:rPr lang="da-DK" sz="1200">
                <a:solidFill>
                  <a:schemeClr val="tx1"/>
                </a:solidFill>
              </a:rPr>
              <a:t>Da honoreringen som udgangspunkt ikke genforhandles i løbet af anbringelsesforløbet, har plejefamilien vished for en stabil indkomst gennem hele anbringelsesperioden, hvilket er med til at sikre ro for plejebarnet, og at fokus i samarbejdet mellem kommune og plejefamilie udelukkende rettes mod plejebarnets behov. I særlige situationer, vil der dog alligevel være behov for en regulering f.eks. ved plejebarnets ophold på efterskole. </a:t>
            </a:r>
          </a:p>
          <a:p>
            <a:endParaRPr lang="da-DK" sz="1200">
              <a:solidFill>
                <a:schemeClr val="tx1"/>
              </a:solidFill>
            </a:endParaRPr>
          </a:p>
          <a:p>
            <a:r>
              <a:rPr lang="da-DK" sz="1200">
                <a:solidFill>
                  <a:schemeClr val="tx1"/>
                </a:solidFill>
              </a:rPr>
              <a:t>Når et plejebarn kommer på efterskole nedsættes plejefamilien med 1 vederlag. Ligeledes reguleres i kost og logibeløbet svarende til 20 dage pr. mdr. Varde Kommune betaler selve efterskoleopholdet. </a:t>
            </a:r>
          </a:p>
          <a:p>
            <a:r>
              <a:rPr lang="da-DK" sz="1200">
                <a:solidFill>
                  <a:schemeClr val="tx1"/>
                </a:solidFill>
              </a:rPr>
              <a:t> </a:t>
            </a:r>
          </a:p>
          <a:p>
            <a:r>
              <a:rPr lang="da-DK" sz="1200" b="1">
                <a:solidFill>
                  <a:schemeClr val="tx1"/>
                </a:solidFill>
              </a:rPr>
              <a:t>Fastsættelse af vederlag</a:t>
            </a:r>
            <a:endParaRPr lang="da-DK" sz="1200">
              <a:solidFill>
                <a:schemeClr val="tx1"/>
              </a:solidFill>
            </a:endParaRPr>
          </a:p>
          <a:p>
            <a:r>
              <a:rPr lang="da-DK" sz="1200">
                <a:solidFill>
                  <a:schemeClr val="tx1"/>
                </a:solidFill>
              </a:rPr>
              <a:t>Der er ingen konkrete retningslinjer for, hvor mange vederlag der bør ydes for forskellige typer af plejeforhold. To plejeforhold er aldrig ens, og fastsættelse af vederlag i hvert enkelt tilfælde bygger på såvel et fagligt skøn som en forhandling mellem plejefamilien og Varde Kommune.</a:t>
            </a:r>
          </a:p>
          <a:p>
            <a:endParaRPr lang="da-DK" sz="1200">
              <a:solidFill>
                <a:schemeClr val="tx1"/>
              </a:solidFill>
            </a:endParaRPr>
          </a:p>
          <a:p>
            <a:r>
              <a:rPr lang="da-DK" sz="1200">
                <a:solidFill>
                  <a:schemeClr val="tx1"/>
                </a:solidFill>
              </a:rPr>
              <a:t>Udgangspunktet er barnets ressourcer snarere end barnets vanskeligheder. Dvs., at et antal af vederlag ikke skal vurderes snævert på baggrund af barnets problemstillinger, men på baggrund af en samlet vurdering af, hvad plejefamilien kan opnå sammen med barnet. </a:t>
            </a:r>
          </a:p>
          <a:p>
            <a:endParaRPr lang="da-DK" sz="1200">
              <a:solidFill>
                <a:schemeClr val="tx1"/>
              </a:solidFill>
            </a:endParaRPr>
          </a:p>
          <a:p>
            <a:r>
              <a:rPr lang="da-DK" sz="1200">
                <a:solidFill>
                  <a:schemeClr val="tx1"/>
                </a:solidFill>
              </a:rPr>
              <a:t>Ved fastsættelse af vederlagets størrelse skal der tages udgangspunkt i den børnefaglige undersøgelse, barnets/den unges plan og eventuel andre dokumenter vedr. barnet. Fastsættelse af antal vederlag vurderes på baggrund af:</a:t>
            </a:r>
          </a:p>
          <a:p>
            <a:endParaRPr lang="da-DK" sz="1200">
              <a:solidFill>
                <a:schemeClr val="tx1"/>
              </a:solidFill>
            </a:endParaRPr>
          </a:p>
        </p:txBody>
      </p:sp>
      <p:sp>
        <p:nvSpPr>
          <p:cNvPr id="148" name="Shape 148"/>
          <p:cNvSpPr/>
          <p:nvPr/>
        </p:nvSpPr>
        <p:spPr>
          <a:xfrm>
            <a:off x="0" y="26547"/>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spTree>
    <p:extLst>
      <p:ext uri="{BB962C8B-B14F-4D97-AF65-F5344CB8AC3E}">
        <p14:creationId xmlns:p14="http://schemas.microsoft.com/office/powerpoint/2010/main" val="112917505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9" name="image6.png" descr="grafik Varde-02.png"/>
          <p:cNvPicPr>
            <a:picLocks noChangeAspect="1"/>
          </p:cNvPicPr>
          <p:nvPr/>
        </p:nvPicPr>
        <p:blipFill>
          <a:blip r:embed="rId2"/>
          <a:stretch>
            <a:fillRect/>
          </a:stretch>
        </p:blipFill>
        <p:spPr>
          <a:xfrm>
            <a:off x="-1" y="399844"/>
            <a:ext cx="9144001" cy="6464403"/>
          </a:xfrm>
          <a:prstGeom prst="rect">
            <a:avLst/>
          </a:prstGeom>
          <a:ln w="12700">
            <a:miter lim="400000"/>
          </a:ln>
        </p:spPr>
      </p:pic>
      <p:sp>
        <p:nvSpPr>
          <p:cNvPr id="162" name="Shape 162"/>
          <p:cNvSpPr>
            <a:spLocks noGrp="1"/>
          </p:cNvSpPr>
          <p:nvPr>
            <p:ph type="body" sz="quarter" idx="1"/>
          </p:nvPr>
        </p:nvSpPr>
        <p:spPr>
          <a:xfrm>
            <a:off x="457199" y="1361991"/>
            <a:ext cx="4376058" cy="4890763"/>
          </a:xfrm>
          <a:prstGeom prst="rect">
            <a:avLst/>
          </a:prstGeom>
        </p:spPr>
        <p:txBody>
          <a:bodyPr>
            <a:noAutofit/>
          </a:bodyPr>
          <a:lstStyle/>
          <a:p>
            <a:pPr lvl="0"/>
            <a:r>
              <a:rPr lang="da-DK" sz="1200">
                <a:latin typeface="Verdana" panose="020B0604030504040204" pitchFamily="34" charset="0"/>
                <a:ea typeface="Verdana" panose="020B0604030504040204" pitchFamily="34" charset="0"/>
              </a:rPr>
              <a:t>Barnets ressourcer, potentialer og muligheder</a:t>
            </a:r>
          </a:p>
          <a:p>
            <a:pPr lvl="0"/>
            <a:r>
              <a:rPr lang="da-DK" sz="1200">
                <a:latin typeface="Verdana" panose="020B0604030504040204" pitchFamily="34" charset="0"/>
                <a:ea typeface="Verdana" panose="020B0604030504040204" pitchFamily="34" charset="0"/>
              </a:rPr>
              <a:t>Barnets behov for pleje, omsorg og behandling</a:t>
            </a:r>
          </a:p>
          <a:p>
            <a:pPr lvl="0"/>
            <a:r>
              <a:rPr lang="da-DK" sz="1200">
                <a:latin typeface="Verdana" panose="020B0604030504040204" pitchFamily="34" charset="0"/>
                <a:ea typeface="Verdana" panose="020B0604030504040204" pitchFamily="34" charset="0"/>
              </a:rPr>
              <a:t>Barnets behov for stabilitet, kontinuitet, forudsigelighed og struktur</a:t>
            </a:r>
          </a:p>
          <a:p>
            <a:pPr lvl="0"/>
            <a:r>
              <a:rPr lang="da-DK" sz="1200">
                <a:latin typeface="Verdana" panose="020B0604030504040204" pitchFamily="34" charset="0"/>
                <a:ea typeface="Verdana" panose="020B0604030504040204" pitchFamily="34" charset="0"/>
              </a:rPr>
              <a:t>Anbringelsens forventede varighed</a:t>
            </a:r>
          </a:p>
          <a:p>
            <a:pPr lvl="0"/>
            <a:r>
              <a:rPr lang="da-DK" sz="1200">
                <a:latin typeface="Verdana" panose="020B0604030504040204" pitchFamily="34" charset="0"/>
                <a:ea typeface="Verdana" panose="020B0604030504040204" pitchFamily="34" charset="0"/>
              </a:rPr>
              <a:t>Karakteren af forældresamarbejdet</a:t>
            </a:r>
          </a:p>
          <a:p>
            <a:pPr lvl="0"/>
            <a:r>
              <a:rPr lang="da-DK" sz="1200">
                <a:latin typeface="Verdana" panose="020B0604030504040204" pitchFamily="34" charset="0"/>
                <a:ea typeface="Verdana" panose="020B0604030504040204" pitchFamily="34" charset="0"/>
              </a:rPr>
              <a:t>Krav til samarbejde med kommunale og eksterne ressourcepersoner og eksperter</a:t>
            </a:r>
          </a:p>
          <a:p>
            <a:pPr lvl="0"/>
            <a:r>
              <a:rPr lang="da-DK" sz="1200">
                <a:latin typeface="Verdana" panose="020B0604030504040204" pitchFamily="34" charset="0"/>
                <a:ea typeface="Verdana" panose="020B0604030504040204" pitchFamily="34" charset="0"/>
              </a:rPr>
              <a:t>Plejeforholdets krav til plejefamiliens andre forpligtelser (omfang af erhvervsarbejde, fritidsbeskæftigelse, fritidsliv mv.)</a:t>
            </a:r>
          </a:p>
          <a:p>
            <a:pPr lvl="0"/>
            <a:r>
              <a:rPr lang="da-DK" sz="1200">
                <a:latin typeface="Verdana" panose="020B0604030504040204" pitchFamily="34" charset="0"/>
                <a:ea typeface="Verdana" panose="020B0604030504040204" pitchFamily="34" charset="0"/>
              </a:rPr>
              <a:t>Plejeforældrenes ressourcer og kompetencer i forhold til barnets problemstilling</a:t>
            </a:r>
          </a:p>
          <a:p>
            <a:pPr marL="0" indent="0">
              <a:buNone/>
            </a:pPr>
            <a:endParaRPr lang="da-DK" sz="1200">
              <a:latin typeface="Verdana" panose="020B0604030504040204" pitchFamily="34" charset="0"/>
              <a:ea typeface="Verdana" panose="020B0604030504040204" pitchFamily="34" charset="0"/>
            </a:endParaRPr>
          </a:p>
          <a:p>
            <a:pPr marL="0" indent="0">
              <a:buNone/>
            </a:pPr>
            <a:r>
              <a:rPr lang="da-DK" sz="1200">
                <a:latin typeface="Verdana" panose="020B0604030504040204" pitchFamily="34" charset="0"/>
                <a:ea typeface="Verdana" panose="020B0604030504040204" pitchFamily="34" charset="0"/>
              </a:rPr>
              <a:t>Fastsættelse af antallet af vederlag sker på baggrund af en konkret vurdering af plejeforholdets karakter, herunder plejebarnets situation, samt graden af påvirkning i familielivet i plejefamilien og efter forhandling med plejefamilien. </a:t>
            </a:r>
          </a:p>
          <a:p>
            <a:pPr marL="0" lvl="0" indent="0">
              <a:buNone/>
            </a:pPr>
            <a:endParaRPr lang="da-DK" sz="1200">
              <a:latin typeface="Verdana" panose="020B0604030504040204" pitchFamily="34" charset="0"/>
              <a:ea typeface="Verdana" panose="020B0604030504040204" pitchFamily="34" charset="0"/>
            </a:endParaRPr>
          </a:p>
          <a:p>
            <a:pPr marL="0" indent="0">
              <a:lnSpc>
                <a:spcPct val="120000"/>
              </a:lnSpc>
              <a:spcBef>
                <a:spcPts val="300"/>
              </a:spcBef>
              <a:buSzTx/>
              <a:buNone/>
              <a:defRPr sz="1500">
                <a:solidFill>
                  <a:srgbClr val="053253"/>
                </a:solidFill>
                <a:latin typeface="Verdana"/>
                <a:ea typeface="Verdana"/>
                <a:cs typeface="Verdana"/>
                <a:sym typeface="Verdana"/>
              </a:defRPr>
            </a:pPr>
            <a:endParaRPr sz="1200">
              <a:latin typeface="Verdana" panose="020B0604030504040204" pitchFamily="34" charset="0"/>
              <a:ea typeface="Verdana" panose="020B0604030504040204" pitchFamily="34" charset="0"/>
            </a:endParaRPr>
          </a:p>
        </p:txBody>
      </p:sp>
      <p:sp>
        <p:nvSpPr>
          <p:cNvPr id="163" name="Shape 16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64"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9" name="image8-small.jpg" descr="19145369991_9427244eab_o.jpg"/>
          <p:cNvPicPr>
            <a:picLocks noChangeAspect="1"/>
          </p:cNvPicPr>
          <p:nvPr/>
        </p:nvPicPr>
        <p:blipFill rotWithShape="1">
          <a:blip r:embed="rId4"/>
          <a:srcRect l="52754" t="19376" r="8226" b="37727"/>
          <a:stretch/>
        </p:blipFill>
        <p:spPr>
          <a:xfrm>
            <a:off x="5290457" y="1361991"/>
            <a:ext cx="3010407" cy="4964276"/>
          </a:xfrm>
          <a:prstGeom prst="rect">
            <a:avLst/>
          </a:prstGeom>
          <a:ln w="12700">
            <a:miter lim="400000"/>
          </a:ln>
        </p:spPr>
      </p:pic>
    </p:spTree>
    <p:extLst>
      <p:ext uri="{BB962C8B-B14F-4D97-AF65-F5344CB8AC3E}">
        <p14:creationId xmlns:p14="http://schemas.microsoft.com/office/powerpoint/2010/main" val="294579596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0" y="393597"/>
            <a:ext cx="9144001" cy="6464403"/>
          </a:xfrm>
          <a:prstGeom prst="rect">
            <a:avLst/>
          </a:prstGeom>
          <a:ln w="12700">
            <a:miter lim="400000"/>
          </a:ln>
        </p:spPr>
      </p:pic>
      <p:sp>
        <p:nvSpPr>
          <p:cNvPr id="147" name="Shape 147"/>
          <p:cNvSpPr>
            <a:spLocks noGrp="1"/>
          </p:cNvSpPr>
          <p:nvPr>
            <p:ph type="subTitle" sz="quarter" idx="1"/>
          </p:nvPr>
        </p:nvSpPr>
        <p:spPr>
          <a:xfrm>
            <a:off x="590006" y="1179647"/>
            <a:ext cx="7970520" cy="5279181"/>
          </a:xfrm>
          <a:prstGeom prst="rect">
            <a:avLst/>
          </a:prstGeom>
        </p:spPr>
        <p:txBody>
          <a:bodyPr>
            <a:normAutofit fontScale="77500" lnSpcReduction="20000"/>
          </a:bodyPr>
          <a:lstStyle>
            <a:lvl1pPr algn="l">
              <a:spcBef>
                <a:spcPts val="300"/>
              </a:spcBef>
              <a:defRPr sz="1500">
                <a:solidFill>
                  <a:srgbClr val="053253"/>
                </a:solidFill>
                <a:latin typeface="Verdana"/>
                <a:ea typeface="Verdana"/>
                <a:cs typeface="Verdana"/>
                <a:sym typeface="Verdana"/>
              </a:defRPr>
            </a:lvl1pPr>
          </a:lstStyle>
          <a:p>
            <a:r>
              <a:rPr lang="da-DK" sz="1200" b="1">
                <a:solidFill>
                  <a:schemeClr val="tx1"/>
                </a:solidFill>
              </a:rPr>
              <a:t>Indskrivningsbeløb</a:t>
            </a:r>
          </a:p>
          <a:p>
            <a:r>
              <a:rPr lang="da-DK" sz="1200">
                <a:solidFill>
                  <a:schemeClr val="tx1"/>
                </a:solidFill>
                <a:effectLst/>
                <a:latin typeface="Verdana" panose="020B0604030504040204" pitchFamily="34" charset="0"/>
                <a:ea typeface="Verdana" panose="020B0604030504040204" pitchFamily="34" charset="0"/>
              </a:rPr>
              <a:t>Børne-</a:t>
            </a:r>
            <a:r>
              <a:rPr lang="da-DK" sz="1200">
                <a:solidFill>
                  <a:schemeClr val="tx1"/>
                </a:solidFill>
                <a:latin typeface="Verdana" panose="020B0604030504040204" pitchFamily="34" charset="0"/>
                <a:ea typeface="Verdana" panose="020B0604030504040204" pitchFamily="34" charset="0"/>
              </a:rPr>
              <a:t> og ungerådgiveren kan bevillige et indskudsbeløb ved barnets flytning til anbringelsesstedet. Sammen med plejefamilien, vil børne- og ungerådgiveren foretager en v</a:t>
            </a:r>
            <a:r>
              <a:rPr lang="da-DK" sz="1200">
                <a:solidFill>
                  <a:schemeClr val="tx1"/>
                </a:solidFill>
                <a:effectLst/>
                <a:latin typeface="Verdana" panose="020B0604030504040204" pitchFamily="34" charset="0"/>
                <a:ea typeface="Verdana" panose="020B0604030504040204" pitchFamily="34" charset="0"/>
              </a:rPr>
              <a:t>urdering af barnets aktuelle behov for udstyr. </a:t>
            </a:r>
            <a:r>
              <a:rPr lang="da-DK" sz="1200">
                <a:solidFill>
                  <a:schemeClr val="tx1"/>
                </a:solidFill>
                <a:latin typeface="Verdana" panose="020B0604030504040204" pitchFamily="34" charset="0"/>
                <a:ea typeface="Verdana" panose="020B0604030504040204" pitchFamily="34" charset="0"/>
              </a:rPr>
              <a:t>De</a:t>
            </a:r>
            <a:r>
              <a:rPr lang="da-DK" sz="1200">
                <a:solidFill>
                  <a:schemeClr val="tx1"/>
                </a:solidFill>
                <a:effectLst/>
                <a:latin typeface="Verdana" panose="020B0604030504040204" pitchFamily="34" charset="0"/>
                <a:ea typeface="Verdana" panose="020B0604030504040204" pitchFamily="34" charset="0"/>
              </a:rPr>
              <a:t>t forventes, at plejefamilien har et almindeligt møbleret værelse til rådighed. Undtagelsesvis kan der bevilges værelsesmøbler. Indskrivningsbeløbets maksimum efter KL’s ”Aktuelle satser”</a:t>
            </a:r>
            <a:r>
              <a:rPr lang="da-DK" sz="1200">
                <a:solidFill>
                  <a:schemeClr val="tx1"/>
                </a:solidFill>
                <a:latin typeface="Verdana" panose="020B0604030504040204" pitchFamily="34" charset="0"/>
                <a:ea typeface="Verdana" panose="020B0604030504040204" pitchFamily="34" charset="0"/>
              </a:rPr>
              <a:t>.</a:t>
            </a:r>
            <a:endParaRPr lang="da-DK" sz="1200">
              <a:solidFill>
                <a:schemeClr val="tx1"/>
              </a:solidFill>
              <a:effectLst/>
              <a:latin typeface="Verdana" panose="020B0604030504040204" pitchFamily="34" charset="0"/>
              <a:ea typeface="Verdana" panose="020B0604030504040204" pitchFamily="34" charset="0"/>
            </a:endParaRPr>
          </a:p>
          <a:p>
            <a:endParaRPr lang="da-DK" sz="1100">
              <a:solidFill>
                <a:schemeClr val="tx1"/>
              </a:solidFill>
            </a:endParaRPr>
          </a:p>
          <a:p>
            <a:r>
              <a:rPr lang="da-DK" sz="1200" b="1">
                <a:solidFill>
                  <a:schemeClr val="tx1"/>
                </a:solidFill>
              </a:rPr>
              <a:t>Kost og logi</a:t>
            </a:r>
          </a:p>
          <a:p>
            <a:r>
              <a:rPr lang="da-DK" sz="1200">
                <a:solidFill>
                  <a:schemeClr val="tx1"/>
                </a:solidFill>
              </a:rPr>
              <a:t>Kost og logibeløbet er skattefrit og udbetales månedligt.</a:t>
            </a:r>
          </a:p>
          <a:p>
            <a:r>
              <a:rPr lang="da-DK" sz="1200">
                <a:solidFill>
                  <a:schemeClr val="tx1"/>
                </a:solidFill>
              </a:rPr>
              <a:t>Kost og logi dækker daglige fornødenheder som fx fritidsaktivitet, fødselsdag, fornøjelser, frisør, håndkøbsmedicin, skoletaske m.m. Logibeløbet kan ligeledes anvendes som tilskud til barnets ferie. </a:t>
            </a:r>
          </a:p>
          <a:p>
            <a:endParaRPr lang="da-DK" sz="1200">
              <a:solidFill>
                <a:schemeClr val="tx1"/>
              </a:solidFill>
            </a:endParaRPr>
          </a:p>
          <a:p>
            <a:r>
              <a:rPr lang="da-DK" sz="1200">
                <a:solidFill>
                  <a:schemeClr val="tx1"/>
                </a:solidFill>
                <a:effectLst/>
                <a:latin typeface="Verdana" panose="020B0604030504040204" pitchFamily="34" charset="0"/>
                <a:ea typeface="Calibri" panose="020F0502020204030204" pitchFamily="34" charset="0"/>
                <a:cs typeface="Calibri" panose="020F0502020204030204" pitchFamily="34" charset="0"/>
              </a:rPr>
              <a:t>Ved samvær over 3 døgn, med forældrene, udbetaler plejefamilie kostpenge til forældrene i henhold til KL´s ”Aktuelle satser”. </a:t>
            </a:r>
            <a:endParaRPr lang="da-DK" sz="1200">
              <a:solidFill>
                <a:schemeClr val="tx1"/>
              </a:solidFill>
            </a:endParaRPr>
          </a:p>
          <a:p>
            <a:endParaRPr lang="da-DK" sz="1200">
              <a:solidFill>
                <a:schemeClr val="tx1"/>
              </a:solidFill>
            </a:endParaRPr>
          </a:p>
          <a:p>
            <a:r>
              <a:rPr lang="da-DK" sz="1200" b="1">
                <a:solidFill>
                  <a:schemeClr val="tx1"/>
                </a:solidFill>
              </a:rPr>
              <a:t>Tøj og lommepenge</a:t>
            </a:r>
          </a:p>
          <a:p>
            <a:r>
              <a:rPr lang="da-DK" sz="1200">
                <a:solidFill>
                  <a:schemeClr val="tx1"/>
                </a:solidFill>
                <a:effectLst/>
                <a:latin typeface="Verdana" panose="020B0604030504040204" pitchFamily="34" charset="0"/>
                <a:ea typeface="Calibri" panose="020F0502020204030204" pitchFamily="34" charset="0"/>
                <a:cs typeface="Calibri" panose="020F0502020204030204" pitchFamily="34" charset="0"/>
              </a:rPr>
              <a:t>Plejebarnets/den unges (frem til det fyldte 18 år) tøj- og lommepenge indsættes på plejefamiliens NemKonto, hvorefter plejefamilien har ansvaret for udbetaling af lommepenge til barnet/den unge samt betaling af udgifterne til tøj. Udbetalingen til plejefamilien sker ugentligt. Hver den 1. januar sker der en regulering af tøj- og lommepengebeløbet. Det forudsættes, at plejefamilien gemmer dokumentation for indkøb af tøj mv. i minimum 1 år og at disse skal fremvises ved kommunens forespørgsel herpå.</a:t>
            </a:r>
            <a:endParaRPr lang="da-DK" sz="1200">
              <a:solidFill>
                <a:schemeClr val="tx1"/>
              </a:solidFill>
            </a:endParaRPr>
          </a:p>
          <a:p>
            <a:endParaRPr lang="da-DK" sz="1200" b="1">
              <a:solidFill>
                <a:schemeClr val="tx1"/>
              </a:solidFill>
            </a:endParaRPr>
          </a:p>
          <a:p>
            <a:r>
              <a:rPr lang="da-DK" sz="1200" b="1">
                <a:solidFill>
                  <a:schemeClr val="tx1"/>
                </a:solidFill>
              </a:rPr>
              <a:t>Dokumentation af supplerende udgifter</a:t>
            </a:r>
            <a:endParaRPr lang="da-DK" sz="1200">
              <a:solidFill>
                <a:schemeClr val="tx1"/>
              </a:solidFill>
            </a:endParaRPr>
          </a:p>
          <a:p>
            <a:r>
              <a:rPr lang="da-DK" sz="1200">
                <a:solidFill>
                  <a:schemeClr val="tx1"/>
                </a:solidFill>
              </a:rPr>
              <a:t>Revisionen kræver, at udgifter skal kunne dokumenteres. Derfor har Varde Kommune følgende regler for dokumentation af supplerende ydelser:</a:t>
            </a:r>
          </a:p>
          <a:p>
            <a:pPr marL="171450" lvl="0" indent="-171450">
              <a:buFont typeface="Arial" panose="020B0604020202020204" pitchFamily="34" charset="0"/>
              <a:buChar char="•"/>
            </a:pPr>
            <a:r>
              <a:rPr lang="da-DK" sz="1200">
                <a:solidFill>
                  <a:schemeClr val="tx1"/>
                </a:solidFill>
              </a:rPr>
              <a:t>Når der bevilges betaling af udgifter, eksempelvis tøj til barnet, skal Varde Kommune have en kopi af kvitteringen og plejefamilien skal gemme deres kvitteringer i et år. </a:t>
            </a:r>
          </a:p>
          <a:p>
            <a:pPr marL="171450" lvl="0" indent="-171450">
              <a:buFont typeface="Arial" panose="020B0604020202020204" pitchFamily="34" charset="0"/>
              <a:buChar char="•"/>
            </a:pPr>
            <a:r>
              <a:rPr lang="da-DK" sz="1200">
                <a:solidFill>
                  <a:schemeClr val="tx1"/>
                </a:solidFill>
              </a:rPr>
              <a:t>Når Varde Kommune betaler direkte for plejefamiliens udgifter, opbevarer Varde Kommune bilagsdokumentationen. </a:t>
            </a:r>
          </a:p>
          <a:p>
            <a:endParaRPr lang="da-DK" sz="1200">
              <a:solidFill>
                <a:schemeClr val="tx1"/>
              </a:solidFill>
            </a:endParaRPr>
          </a:p>
          <a:p>
            <a:r>
              <a:rPr lang="da-DK" sz="1200">
                <a:solidFill>
                  <a:schemeClr val="tx1"/>
                </a:solidFill>
              </a:rPr>
              <a:t>Alle kvitteringer sendes via borger.dk eller den tildelte @varde.dk mail til </a:t>
            </a:r>
            <a:r>
              <a:rPr lang="da-DK" sz="1200" u="sng">
                <a:solidFill>
                  <a:schemeClr val="tx1"/>
                </a:solidFill>
                <a:hlinkClick r:id="rId3"/>
              </a:rPr>
              <a:t>bornogfamilie@varde.dk</a:t>
            </a:r>
            <a:r>
              <a:rPr lang="da-DK" sz="1200">
                <a:solidFill>
                  <a:schemeClr val="tx1"/>
                </a:solidFill>
              </a:rPr>
              <a:t>. </a:t>
            </a:r>
          </a:p>
          <a:p>
            <a:endParaRPr lang="da-DK" sz="1200">
              <a:solidFill>
                <a:schemeClr val="tx1"/>
              </a:solidFill>
            </a:endParaRPr>
          </a:p>
          <a:p>
            <a:r>
              <a:rPr lang="da-DK" sz="1200">
                <a:solidFill>
                  <a:schemeClr val="tx1"/>
                </a:solidFill>
              </a:rPr>
              <a:t>Der skal så vidt muligt søges om dækning af udgifter før bestilling/anskaffelse af varen. Derudover skal dokumentationen for udgiften være Varde Kommune i hænde i det kalenderår, hvor udgiften har været afholdt. </a:t>
            </a:r>
          </a:p>
          <a:p>
            <a:endParaRPr lang="da-DK" sz="1200" b="1">
              <a:solidFill>
                <a:schemeClr val="tx1"/>
              </a:solidFill>
            </a:endParaRPr>
          </a:p>
          <a:p>
            <a:r>
              <a:rPr lang="da-DK" sz="1200" b="1">
                <a:solidFill>
                  <a:schemeClr val="tx1"/>
                </a:solidFill>
              </a:rPr>
              <a:t>Dækning af transportudgifter</a:t>
            </a:r>
            <a:endParaRPr lang="da-DK" sz="1200">
              <a:solidFill>
                <a:schemeClr val="tx1"/>
              </a:solidFill>
            </a:endParaRPr>
          </a:p>
          <a:p>
            <a:r>
              <a:rPr lang="da-DK" sz="1200">
                <a:solidFill>
                  <a:schemeClr val="tx1"/>
                </a:solidFill>
              </a:rPr>
              <a:t>Når der bevilges befordringsgodtgørelse, skal kørslen altid indberettes via Min Kørsel app. Det er vigtigt, at du senest den 4. i den efterfølgende måned gennemgår dit kørselsregnskab og tjekker, om alt er korrekt indberettet. </a:t>
            </a:r>
          </a:p>
        </p:txBody>
      </p:sp>
      <p:sp>
        <p:nvSpPr>
          <p:cNvPr id="148" name="Shape 148"/>
          <p:cNvSpPr/>
          <p:nvPr/>
        </p:nvSpPr>
        <p:spPr>
          <a:xfrm>
            <a:off x="0" y="26547"/>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4"/>
          <a:stretch>
            <a:fillRect/>
          </a:stretch>
        </p:blipFill>
        <p:spPr>
          <a:xfrm>
            <a:off x="7370050" y="183803"/>
            <a:ext cx="1327978" cy="432083"/>
          </a:xfrm>
          <a:prstGeom prst="rect">
            <a:avLst/>
          </a:prstGeom>
          <a:ln w="12700">
            <a:miter lim="400000"/>
          </a:ln>
        </p:spPr>
      </p:pic>
    </p:spTree>
    <p:extLst>
      <p:ext uri="{BB962C8B-B14F-4D97-AF65-F5344CB8AC3E}">
        <p14:creationId xmlns:p14="http://schemas.microsoft.com/office/powerpoint/2010/main" val="188182797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0" y="399172"/>
            <a:ext cx="9144001" cy="6464403"/>
          </a:xfrm>
          <a:prstGeom prst="rect">
            <a:avLst/>
          </a:prstGeom>
          <a:ln w="12700">
            <a:miter lim="400000"/>
          </a:ln>
        </p:spPr>
      </p:pic>
      <p:sp>
        <p:nvSpPr>
          <p:cNvPr id="147" name="Shape 147"/>
          <p:cNvSpPr>
            <a:spLocks noGrp="1"/>
          </p:cNvSpPr>
          <p:nvPr>
            <p:ph type="subTitle" sz="quarter" idx="1"/>
          </p:nvPr>
        </p:nvSpPr>
        <p:spPr>
          <a:xfrm>
            <a:off x="590006" y="1179647"/>
            <a:ext cx="7970520" cy="5279181"/>
          </a:xfrm>
          <a:prstGeom prst="rect">
            <a:avLst/>
          </a:prstGeom>
        </p:spPr>
        <p:txBody>
          <a:bodyPr>
            <a:normAutofit fontScale="92500" lnSpcReduction="20000"/>
          </a:bodyPr>
          <a:lstStyle>
            <a:lvl1pPr algn="l">
              <a:spcBef>
                <a:spcPts val="300"/>
              </a:spcBef>
              <a:defRPr sz="1500">
                <a:solidFill>
                  <a:srgbClr val="053253"/>
                </a:solidFill>
                <a:latin typeface="Verdana"/>
                <a:ea typeface="Verdana"/>
                <a:cs typeface="Verdana"/>
                <a:sym typeface="Verdana"/>
              </a:defRPr>
            </a:lvl1pPr>
          </a:lstStyle>
          <a:p>
            <a:r>
              <a:rPr lang="da-DK" sz="1200">
                <a:solidFill>
                  <a:schemeClr val="tx1"/>
                </a:solidFill>
                <a:latin typeface="Verdana" panose="020B0604030504040204" pitchFamily="34" charset="0"/>
                <a:ea typeface="Verdana" panose="020B0604030504040204" pitchFamily="34" charset="0"/>
              </a:rPr>
              <a:t>Befordringsgodtgørelsen ydes </a:t>
            </a:r>
            <a:r>
              <a:rPr lang="da-DK" sz="1200">
                <a:solidFill>
                  <a:schemeClr val="tx1"/>
                </a:solidFill>
                <a:effectLst/>
                <a:latin typeface="Verdana" panose="020B0604030504040204" pitchFamily="34" charset="0"/>
                <a:ea typeface="Verdana" panose="020B0604030504040204" pitchFamily="34" charset="0"/>
              </a:rPr>
              <a:t>efter statens laveste takst pr. kørt kilometer i forbindelse med aftalt kørsel, der er godkendt af Børn og ungerådgiveren f.eks. samvær med forældre/søskende, kørsel i forbindelse med foranstaltning iværksat af Børn og Familie.</a:t>
            </a:r>
          </a:p>
          <a:p>
            <a:r>
              <a:rPr lang="da-DK" sz="1200">
                <a:solidFill>
                  <a:schemeClr val="tx1"/>
                </a:solidFill>
                <a:effectLst/>
                <a:latin typeface="Verdana" panose="020B0604030504040204" pitchFamily="34" charset="0"/>
                <a:ea typeface="Verdana" panose="020B0604030504040204" pitchFamily="34" charset="0"/>
                <a:cs typeface="Calibri" panose="020F0502020204030204" pitchFamily="34" charset="0"/>
              </a:rPr>
              <a:t>Der ydes ikke befordringsgodtgørelse ud over ovennævnte. Dvs. der ydes ikke godtgørelse til indkøb, fritidsaktiviteter, udflugter, praktiserende læge, tandlæge mv. Denne kørsel dækkes af omkostningsbeløbet.</a:t>
            </a:r>
          </a:p>
          <a:p>
            <a:endParaRPr lang="da-DK" sz="1200" b="1">
              <a:solidFill>
                <a:schemeClr val="tx1"/>
              </a:solidFill>
              <a:latin typeface="Verdana" panose="020B0604030504040204" pitchFamily="34" charset="0"/>
              <a:ea typeface="Verdana" panose="020B0604030504040204" pitchFamily="34" charset="0"/>
            </a:endParaRPr>
          </a:p>
          <a:p>
            <a:r>
              <a:rPr lang="da-DK" sz="1200" b="1">
                <a:solidFill>
                  <a:schemeClr val="tx1"/>
                </a:solidFill>
                <a:latin typeface="Verdana" panose="020B0604030504040204" pitchFamily="34" charset="0"/>
                <a:ea typeface="Verdana" panose="020B0604030504040204" pitchFamily="34" charset="0"/>
              </a:rPr>
              <a:t>Fritidsjob</a:t>
            </a:r>
          </a:p>
          <a:p>
            <a:r>
              <a:rPr lang="da-DK" sz="1200">
                <a:solidFill>
                  <a:schemeClr val="tx1"/>
                </a:solidFill>
                <a:effectLst/>
                <a:latin typeface="Verdana" panose="020B0604030504040204" pitchFamily="34" charset="0"/>
                <a:ea typeface="Calibri" panose="020F0502020204030204" pitchFamily="34" charset="0"/>
                <a:cs typeface="Calibri" panose="020F0502020204030204" pitchFamily="34" charset="0"/>
              </a:rPr>
              <a:t>Hvis plejebarnet har fritidsjob, skal dette altid oplyses til Varde Kommune. </a:t>
            </a:r>
          </a:p>
          <a:p>
            <a:r>
              <a:rPr lang="da-DK" sz="1200">
                <a:solidFill>
                  <a:schemeClr val="tx1"/>
                </a:solidFill>
                <a:effectLst/>
                <a:latin typeface="Verdana" panose="020B0604030504040204" pitchFamily="34" charset="0"/>
                <a:ea typeface="Calibri" panose="020F0502020204030204" pitchFamily="34" charset="0"/>
                <a:cs typeface="Calibri" panose="020F0502020204030204" pitchFamily="34" charset="0"/>
              </a:rPr>
              <a:t>Hvis plejebarnet har fuldtidsarbejde, skal dette altid oplyses til Varde Kommune.</a:t>
            </a:r>
            <a:endParaRPr lang="da-DK" sz="1200">
              <a:solidFill>
                <a:schemeClr val="tx1"/>
              </a:solidFill>
              <a:latin typeface="Verdana" panose="020B0604030504040204" pitchFamily="34" charset="0"/>
              <a:ea typeface="Verdana" panose="020B0604030504040204" pitchFamily="34" charset="0"/>
            </a:endParaRPr>
          </a:p>
          <a:p>
            <a:endParaRPr lang="da-DK" sz="1200" b="1">
              <a:solidFill>
                <a:schemeClr val="tx1"/>
              </a:solidFill>
              <a:latin typeface="Verdana" panose="020B0604030504040204" pitchFamily="34" charset="0"/>
              <a:ea typeface="Verdana" panose="020B0604030504040204" pitchFamily="34" charset="0"/>
            </a:endParaRPr>
          </a:p>
          <a:p>
            <a:r>
              <a:rPr lang="da-DK" sz="1200" b="1">
                <a:solidFill>
                  <a:schemeClr val="tx1"/>
                </a:solidFill>
              </a:rPr>
              <a:t>Flere ansættelsesforhold</a:t>
            </a:r>
            <a:endParaRPr lang="da-DK" sz="1200">
              <a:solidFill>
                <a:schemeClr val="tx1"/>
              </a:solidFill>
            </a:endParaRPr>
          </a:p>
          <a:p>
            <a:r>
              <a:rPr lang="da-DK" sz="1200">
                <a:solidFill>
                  <a:schemeClr val="tx1"/>
                </a:solidFill>
              </a:rPr>
              <a:t>Har en plejefamilie indgået plejeforhold med flere kommuner, er der tale om et ansættelsesforhold i relation til hver enkelt kommune. I disse tilfælde kan plejefamilien holde særskilt ferie i forhold til hver af kommunerne. Hvis et af plejeforholdene ophører, skal der afregnes feriegodtgørelse for dette plejeforhold. </a:t>
            </a:r>
          </a:p>
          <a:p>
            <a:endParaRPr lang="da-DK" sz="1200">
              <a:solidFill>
                <a:schemeClr val="tx1"/>
              </a:solidFill>
            </a:endParaRPr>
          </a:p>
          <a:p>
            <a:r>
              <a:rPr lang="da-DK" sz="1200">
                <a:solidFill>
                  <a:schemeClr val="tx1"/>
                </a:solidFill>
              </a:rPr>
              <a:t>Hvis samme kommune har anbragt flere børn hos samme plejefamilie med hver sin kontrakt, er der som udgangspunkt tale om flere ansættelsesforhold. I Varde Kommune udarbejdes der altid særskilte kontrakter på hvert enkelt barn. Dette gælder også ved anbringelse af søskende i samme plejefamilie. </a:t>
            </a:r>
          </a:p>
          <a:p>
            <a:r>
              <a:rPr lang="da-DK" sz="1200">
                <a:solidFill>
                  <a:schemeClr val="tx1"/>
                </a:solidFill>
              </a:rPr>
              <a:t> </a:t>
            </a:r>
          </a:p>
          <a:p>
            <a:r>
              <a:rPr lang="da-DK" sz="1200" b="1">
                <a:solidFill>
                  <a:schemeClr val="tx1"/>
                </a:solidFill>
              </a:rPr>
              <a:t>Fritidsaktivitet </a:t>
            </a:r>
            <a:endParaRPr lang="da-DK" sz="1200">
              <a:solidFill>
                <a:schemeClr val="tx1"/>
              </a:solidFill>
            </a:endParaRPr>
          </a:p>
          <a:p>
            <a:r>
              <a:rPr lang="da-DK" sz="1200">
                <a:solidFill>
                  <a:schemeClr val="tx1"/>
                </a:solidFill>
              </a:rPr>
              <a:t>Den første fritidsinteresse betales via kost/logi beløbet. Såfremt barnet skal gå til flere fritidsinteresser har plejefamilien mulighed for at søge om dækning af udgiften. </a:t>
            </a:r>
          </a:p>
          <a:p>
            <a:endParaRPr lang="da-DK" sz="1200" b="1">
              <a:solidFill>
                <a:schemeClr val="tx1"/>
              </a:solidFill>
            </a:endParaRPr>
          </a:p>
          <a:p>
            <a:r>
              <a:rPr lang="da-DK" sz="1200" b="1">
                <a:solidFill>
                  <a:schemeClr val="tx1"/>
                </a:solidFill>
              </a:rPr>
              <a:t>Barnepige </a:t>
            </a:r>
            <a:endParaRPr lang="da-DK" sz="1200">
              <a:solidFill>
                <a:schemeClr val="tx1"/>
              </a:solidFill>
            </a:endParaRPr>
          </a:p>
          <a:p>
            <a:r>
              <a:rPr lang="da-DK" sz="1200">
                <a:solidFill>
                  <a:schemeClr val="tx1"/>
                </a:solidFill>
              </a:rPr>
              <a:t>Ved behov for barnepige betales pasningen via logibeløbet. </a:t>
            </a:r>
          </a:p>
          <a:p>
            <a:endParaRPr lang="da-DK" sz="1200">
              <a:solidFill>
                <a:schemeClr val="tx1"/>
              </a:solidFill>
            </a:endParaRPr>
          </a:p>
          <a:p>
            <a:r>
              <a:rPr lang="da-DK" sz="1200">
                <a:solidFill>
                  <a:schemeClr val="tx1"/>
                </a:solidFill>
              </a:rPr>
              <a:t>Hvis der er et behov for udvidet pasning fx hele døgn, går man i dialog med barnets børne- og ungerådgiver for afklaring af, om der er et aflastningsbehov, eller om der er et løbende behov for pasning. </a:t>
            </a:r>
          </a:p>
          <a:p>
            <a:endParaRPr lang="da-DK" sz="1200">
              <a:solidFill>
                <a:schemeClr val="tx1"/>
              </a:solidFill>
            </a:endParaRPr>
          </a:p>
          <a:p>
            <a:r>
              <a:rPr lang="da-DK" sz="1200">
                <a:solidFill>
                  <a:schemeClr val="tx1"/>
                </a:solidFill>
              </a:rPr>
              <a:t>For børn og unge med nedsat fysisk/psykisk funktionsevne gælder andre regler, da der for disse børn kan være tale om helt særlige omstændigheder. </a:t>
            </a:r>
          </a:p>
          <a:p>
            <a:endParaRPr lang="da-DK" sz="1200">
              <a:solidFill>
                <a:schemeClr val="tx1"/>
              </a:solidFill>
            </a:endParaRPr>
          </a:p>
        </p:txBody>
      </p:sp>
      <p:sp>
        <p:nvSpPr>
          <p:cNvPr id="148" name="Shape 148"/>
          <p:cNvSpPr/>
          <p:nvPr/>
        </p:nvSpPr>
        <p:spPr>
          <a:xfrm>
            <a:off x="0" y="26547"/>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spTree>
    <p:extLst>
      <p:ext uri="{BB962C8B-B14F-4D97-AF65-F5344CB8AC3E}">
        <p14:creationId xmlns:p14="http://schemas.microsoft.com/office/powerpoint/2010/main" val="12132779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9" name="image6.png" descr="grafik Varde-02.png"/>
          <p:cNvPicPr>
            <a:picLocks noChangeAspect="1"/>
          </p:cNvPicPr>
          <p:nvPr/>
        </p:nvPicPr>
        <p:blipFill>
          <a:blip r:embed="rId2"/>
          <a:stretch>
            <a:fillRect/>
          </a:stretch>
        </p:blipFill>
        <p:spPr>
          <a:xfrm>
            <a:off x="-1" y="393597"/>
            <a:ext cx="9144001" cy="6464403"/>
          </a:xfrm>
          <a:prstGeom prst="rect">
            <a:avLst/>
          </a:prstGeom>
          <a:ln w="12700">
            <a:miter lim="400000"/>
          </a:ln>
        </p:spPr>
      </p:pic>
      <p:sp>
        <p:nvSpPr>
          <p:cNvPr id="162" name="Shape 162"/>
          <p:cNvSpPr>
            <a:spLocks noGrp="1"/>
          </p:cNvSpPr>
          <p:nvPr>
            <p:ph type="body" sz="quarter" idx="1"/>
          </p:nvPr>
        </p:nvSpPr>
        <p:spPr>
          <a:xfrm>
            <a:off x="457199" y="1361990"/>
            <a:ext cx="3297604" cy="4890763"/>
          </a:xfrm>
          <a:prstGeom prst="rect">
            <a:avLst/>
          </a:prstGeom>
        </p:spPr>
        <p:txBody>
          <a:bodyPr>
            <a:noAutofit/>
          </a:bodyPr>
          <a:lstStyle/>
          <a:p>
            <a:pPr marL="0" indent="0">
              <a:buNone/>
            </a:pPr>
            <a:r>
              <a:rPr lang="da-DK" sz="1200">
                <a:latin typeface="Verdana" panose="020B0604030504040204" pitchFamily="34" charset="0"/>
                <a:ea typeface="Verdana" panose="020B0604030504040204" pitchFamily="34" charset="0"/>
              </a:rPr>
              <a:t>Vi håber I som plejefamilie har fundet svar på de mest gængse spørgsmål. Hvis der dukker andre spørgsmål op, eller der ses behov for uddybning, hører vi meget gerne fra jer.</a:t>
            </a:r>
          </a:p>
          <a:p>
            <a:pPr marL="0" indent="0">
              <a:buNone/>
            </a:pPr>
            <a:br>
              <a:rPr lang="da-DK" sz="1200">
                <a:latin typeface="Verdana" panose="020B0604030504040204" pitchFamily="34" charset="0"/>
                <a:ea typeface="Verdana" panose="020B0604030504040204" pitchFamily="34" charset="0"/>
              </a:rPr>
            </a:br>
            <a:r>
              <a:rPr lang="da-DK" sz="1200">
                <a:latin typeface="Verdana" panose="020B0604030504040204" pitchFamily="34" charset="0"/>
                <a:ea typeface="Verdana" panose="020B0604030504040204" pitchFamily="34" charset="0"/>
              </a:rPr>
              <a:t>Med venlig hilsen</a:t>
            </a:r>
          </a:p>
          <a:p>
            <a:pPr marL="0" indent="0">
              <a:buNone/>
            </a:pPr>
            <a:r>
              <a:rPr lang="da-DK" sz="1200">
                <a:latin typeface="Verdana" panose="020B0604030504040204" pitchFamily="34" charset="0"/>
                <a:ea typeface="Verdana" panose="020B0604030504040204" pitchFamily="34" charset="0"/>
              </a:rPr>
              <a:t> </a:t>
            </a:r>
          </a:p>
          <a:p>
            <a:pPr marL="0" indent="0">
              <a:buNone/>
            </a:pPr>
            <a:r>
              <a:rPr lang="da-DK" sz="1200">
                <a:latin typeface="Verdana" panose="020B0604030504040204" pitchFamily="34" charset="0"/>
                <a:ea typeface="Verdana" panose="020B0604030504040204" pitchFamily="34" charset="0"/>
              </a:rPr>
              <a:t>Myndighed, Børn og Familie</a:t>
            </a:r>
            <a:br>
              <a:rPr lang="da-DK" sz="1200">
                <a:latin typeface="Verdana" panose="020B0604030504040204" pitchFamily="34" charset="0"/>
                <a:ea typeface="Verdana" panose="020B0604030504040204" pitchFamily="34" charset="0"/>
              </a:rPr>
            </a:br>
            <a:r>
              <a:rPr lang="da-DK" sz="1200">
                <a:latin typeface="Verdana" panose="020B0604030504040204" pitchFamily="34" charset="0"/>
                <a:ea typeface="Verdana" panose="020B0604030504040204" pitchFamily="34" charset="0"/>
              </a:rPr>
              <a:t>Varde Kommune </a:t>
            </a:r>
          </a:p>
        </p:txBody>
      </p:sp>
      <p:sp>
        <p:nvSpPr>
          <p:cNvPr id="163" name="Shape 16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64"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0775" y="1361990"/>
            <a:ext cx="4497253" cy="4890763"/>
          </a:xfrm>
          <a:prstGeom prst="rect">
            <a:avLst/>
          </a:prstGeom>
        </p:spPr>
      </p:pic>
    </p:spTree>
    <p:extLst>
      <p:ext uri="{BB962C8B-B14F-4D97-AF65-F5344CB8AC3E}">
        <p14:creationId xmlns:p14="http://schemas.microsoft.com/office/powerpoint/2010/main" val="266048379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1" y="410914"/>
            <a:ext cx="9144001" cy="6464403"/>
          </a:xfrm>
          <a:prstGeom prst="rect">
            <a:avLst/>
          </a:prstGeom>
          <a:ln w="12700">
            <a:miter lim="400000"/>
          </a:ln>
        </p:spPr>
      </p:pic>
      <p:sp>
        <p:nvSpPr>
          <p:cNvPr id="147" name="Shape 147"/>
          <p:cNvSpPr>
            <a:spLocks noGrp="1"/>
          </p:cNvSpPr>
          <p:nvPr>
            <p:ph type="subTitle" sz="quarter" idx="1"/>
          </p:nvPr>
        </p:nvSpPr>
        <p:spPr>
          <a:xfrm>
            <a:off x="590006" y="1179647"/>
            <a:ext cx="7970520" cy="5279181"/>
          </a:xfrm>
          <a:prstGeom prst="rect">
            <a:avLst/>
          </a:prstGeom>
        </p:spPr>
        <p:txBody>
          <a:bodyPr>
            <a:normAutofit fontScale="77500" lnSpcReduction="20000"/>
          </a:bodyPr>
          <a:lstStyle>
            <a:lvl1pPr algn="l">
              <a:spcBef>
                <a:spcPts val="300"/>
              </a:spcBef>
              <a:defRPr sz="1500">
                <a:solidFill>
                  <a:srgbClr val="053253"/>
                </a:solidFill>
                <a:latin typeface="Verdana"/>
                <a:ea typeface="Verdana"/>
                <a:cs typeface="Verdana"/>
                <a:sym typeface="Verdana"/>
              </a:defRPr>
            </a:lvl1pPr>
          </a:lstStyle>
          <a:p>
            <a:r>
              <a:rPr lang="da-DK" b="1">
                <a:solidFill>
                  <a:schemeClr val="tx1"/>
                </a:solidFill>
              </a:rPr>
              <a:t>Beskrivelse af retningslinjer for plejefamilier ansat af Varde Kommune, herunder procedurer for godkendelse, ansættelsesvilkår og tilsyn.</a:t>
            </a:r>
          </a:p>
          <a:p>
            <a:r>
              <a:rPr lang="da-DK">
                <a:solidFill>
                  <a:schemeClr val="tx1"/>
                </a:solidFill>
              </a:rPr>
              <a:t> </a:t>
            </a:r>
          </a:p>
          <a:p>
            <a:r>
              <a:rPr lang="da-DK">
                <a:solidFill>
                  <a:schemeClr val="tx1"/>
                </a:solidFill>
              </a:rPr>
              <a:t>I denne skrivelse kan du læse om de retningslinjer, der gælder, når du er ansat som plejefamilie af Varde Kommune. Skrivelsen skal give et overblik over de procedurer, bevillingsrammer og aftaler der gælder i samarbejdet mellem plejefamilie og Varde Kommune. </a:t>
            </a:r>
          </a:p>
          <a:p>
            <a:endParaRPr lang="da-DK">
              <a:solidFill>
                <a:schemeClr val="tx1"/>
              </a:solidFill>
            </a:endParaRPr>
          </a:p>
          <a:p>
            <a:r>
              <a:rPr lang="da-DK" b="1">
                <a:solidFill>
                  <a:schemeClr val="tx1"/>
                </a:solidFill>
              </a:rPr>
              <a:t>Plejefamilietyper</a:t>
            </a:r>
            <a:endParaRPr lang="da-DK">
              <a:solidFill>
                <a:schemeClr val="tx1"/>
              </a:solidFill>
            </a:endParaRPr>
          </a:p>
          <a:p>
            <a:r>
              <a:rPr lang="da-DK">
                <a:solidFill>
                  <a:schemeClr val="tx1"/>
                </a:solidFill>
              </a:rPr>
              <a:t>Overordnet kan en plejefamilie defineres som en familie, der for en kommune tager børn i pleje. Barnet bor hos familien og indgår som en del af familien. Da kommunerne råder over forskellige plejefamilietyper, skitseres disse kort;</a:t>
            </a:r>
          </a:p>
          <a:p>
            <a:endParaRPr lang="da-DK" b="1">
              <a:solidFill>
                <a:schemeClr val="tx1"/>
              </a:solidFill>
            </a:endParaRPr>
          </a:p>
          <a:p>
            <a:r>
              <a:rPr lang="da-DK" b="1">
                <a:solidFill>
                  <a:schemeClr val="tx1"/>
                </a:solidFill>
              </a:rPr>
              <a:t>Almene plejefamilier</a:t>
            </a:r>
            <a:r>
              <a:rPr lang="da-DK">
                <a:solidFill>
                  <a:schemeClr val="tx1"/>
                </a:solidFill>
              </a:rPr>
              <a:t> </a:t>
            </a:r>
          </a:p>
          <a:p>
            <a:r>
              <a:rPr lang="da-DK">
                <a:solidFill>
                  <a:schemeClr val="tx1"/>
                </a:solidFill>
              </a:rPr>
              <a:t>En plejefamilie, som er kendetegnet ved at være en almindelig familie, der har overskud til og ønske om at være plejefamilie for et eller flere børn. Plejeopgaven retter sig mod børn med lette til moderate støttebehov. En af eller begge plejeforældre vil typisk have et arbejde ved siden af, men i nogle tilfælde arbejder begge på fuld tid samtidig med opgaven som plejefamilie.</a:t>
            </a:r>
          </a:p>
          <a:p>
            <a:endParaRPr lang="da-DK" b="1">
              <a:solidFill>
                <a:schemeClr val="tx1"/>
              </a:solidFill>
            </a:endParaRPr>
          </a:p>
          <a:p>
            <a:r>
              <a:rPr lang="da-DK" b="1">
                <a:solidFill>
                  <a:schemeClr val="tx1"/>
                </a:solidFill>
              </a:rPr>
              <a:t>Forstærkede plejefamilier </a:t>
            </a:r>
          </a:p>
          <a:p>
            <a:r>
              <a:rPr lang="da-DK">
                <a:solidFill>
                  <a:schemeClr val="tx1"/>
                </a:solidFill>
              </a:rPr>
              <a:t>En plejefamilie, som er kendetegnet ved at være en almindelig familie, der har overskud til og ønske om at være plejefamilie for et eller flere børn. Plejeopgaven retter sig mod børn med moderate til svære støttebehov. En af eller begge forældre vil typisk have et arbejde ved siden af, men i nogle tilfælde arbejder begge på fuld tid med opgaven som plejefamilie.</a:t>
            </a:r>
          </a:p>
          <a:p>
            <a:endParaRPr lang="da-DK" b="1">
              <a:solidFill>
                <a:schemeClr val="tx1"/>
              </a:solidFill>
            </a:endParaRPr>
          </a:p>
          <a:p>
            <a:r>
              <a:rPr lang="da-DK" b="1">
                <a:solidFill>
                  <a:schemeClr val="tx1"/>
                </a:solidFill>
              </a:rPr>
              <a:t>Specialiserede plejefamilier </a:t>
            </a:r>
            <a:endParaRPr lang="da-DK">
              <a:solidFill>
                <a:schemeClr val="tx1"/>
              </a:solidFill>
            </a:endParaRPr>
          </a:p>
          <a:p>
            <a:r>
              <a:rPr lang="da-DK">
                <a:solidFill>
                  <a:schemeClr val="tx1"/>
                </a:solidFill>
              </a:rPr>
              <a:t>En plejefamilie, som i kraft af deres særlige kompetencer og kvalifikationer er godkendt til at have børn i pleje, som har svære støttebehov.</a:t>
            </a:r>
          </a:p>
          <a:p>
            <a:endParaRPr lang="da-DK" b="1">
              <a:solidFill>
                <a:schemeClr val="tx1"/>
              </a:solidFill>
            </a:endParaRPr>
          </a:p>
          <a:p>
            <a:r>
              <a:rPr lang="da-DK" b="1">
                <a:solidFill>
                  <a:schemeClr val="tx1"/>
                </a:solidFill>
              </a:rPr>
              <a:t>Netværksplejefamilier</a:t>
            </a:r>
            <a:r>
              <a:rPr lang="da-DK">
                <a:solidFill>
                  <a:schemeClr val="tx1"/>
                </a:solidFill>
              </a:rPr>
              <a:t> </a:t>
            </a:r>
            <a:br>
              <a:rPr lang="da-DK">
                <a:solidFill>
                  <a:schemeClr val="tx1"/>
                </a:solidFill>
              </a:rPr>
            </a:br>
            <a:r>
              <a:rPr lang="da-DK">
                <a:solidFill>
                  <a:schemeClr val="tx1"/>
                </a:solidFill>
              </a:rPr>
              <a:t>Er en anbringelse hos familiemedlemmer eller andre fra barnets netværk. Det centrale er, at der er en i forvejen vis tilknytning mellem barnet og netværksplejefamilien.</a:t>
            </a:r>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1" y="410914"/>
            <a:ext cx="9144001" cy="6464403"/>
          </a:xfrm>
          <a:prstGeom prst="rect">
            <a:avLst/>
          </a:prstGeom>
          <a:ln w="12700">
            <a:miter lim="400000"/>
          </a:ln>
        </p:spPr>
      </p:pic>
      <p:sp>
        <p:nvSpPr>
          <p:cNvPr id="147" name="Shape 147"/>
          <p:cNvSpPr>
            <a:spLocks noGrp="1"/>
          </p:cNvSpPr>
          <p:nvPr>
            <p:ph type="subTitle" sz="quarter" idx="1"/>
          </p:nvPr>
        </p:nvSpPr>
        <p:spPr>
          <a:xfrm>
            <a:off x="590006" y="1179647"/>
            <a:ext cx="7970520" cy="5279181"/>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r>
              <a:rPr lang="da-DK" sz="1200" b="1">
                <a:solidFill>
                  <a:schemeClr val="tx1"/>
                </a:solidFill>
              </a:rPr>
              <a:t>Om Socialtilsynets rolle</a:t>
            </a:r>
            <a:endParaRPr lang="da-DK" sz="1200">
              <a:solidFill>
                <a:schemeClr val="tx1"/>
              </a:solidFill>
            </a:endParaRPr>
          </a:p>
          <a:p>
            <a:r>
              <a:rPr lang="da-DK" sz="1100">
                <a:solidFill>
                  <a:schemeClr val="tx1"/>
                </a:solidFill>
              </a:rPr>
              <a:t>Socialtilsyn Syd varetager ansvaret for at godkende alle typer plejefamilier og for at føre det driftsorienterede tilsyn med plejefamilier.</a:t>
            </a:r>
          </a:p>
          <a:p>
            <a:r>
              <a:rPr lang="da-DK" sz="1100">
                <a:solidFill>
                  <a:schemeClr val="tx1"/>
                </a:solidFill>
              </a:rPr>
              <a:t>Tilsynet fører både et varslet samt </a:t>
            </a:r>
            <a:r>
              <a:rPr lang="da-DK" sz="1100" err="1">
                <a:solidFill>
                  <a:schemeClr val="tx1"/>
                </a:solidFill>
              </a:rPr>
              <a:t>uvarslet</a:t>
            </a:r>
            <a:r>
              <a:rPr lang="da-DK" sz="1100">
                <a:solidFill>
                  <a:schemeClr val="tx1"/>
                </a:solidFill>
              </a:rPr>
              <a:t> tilsyn i plejefamilierne. Hvis tilsynet fratager en plejefamilie sin godkendelse, bliver Varde Kommune orienteret. </a:t>
            </a:r>
          </a:p>
          <a:p>
            <a:endParaRPr lang="da-DK" sz="1200">
              <a:solidFill>
                <a:schemeClr val="tx1"/>
              </a:solidFill>
            </a:endParaRPr>
          </a:p>
          <a:p>
            <a:r>
              <a:rPr lang="da-DK" sz="1200" b="1">
                <a:solidFill>
                  <a:schemeClr val="tx1"/>
                </a:solidFill>
              </a:rPr>
              <a:t>Om kommunens rolle – tilsyn</a:t>
            </a:r>
          </a:p>
          <a:p>
            <a:r>
              <a:rPr lang="da-DK" sz="1100">
                <a:solidFill>
                  <a:schemeClr val="tx1"/>
                </a:solidFill>
              </a:rPr>
              <a:t>Den anbringende kommune er lovmæssigt forpligtet til at føre tilsyn med barnet/den unges forhold på anbringelsesstedet mindst 2 gange årligt.</a:t>
            </a:r>
          </a:p>
          <a:p>
            <a:endParaRPr lang="da-DK" sz="1200" b="1">
              <a:solidFill>
                <a:schemeClr val="tx1"/>
              </a:solidFill>
            </a:endParaRPr>
          </a:p>
          <a:p>
            <a:r>
              <a:rPr lang="da-DK" sz="1200" b="1">
                <a:solidFill>
                  <a:schemeClr val="tx1"/>
                </a:solidFill>
              </a:rPr>
              <a:t>Om godkendelsen </a:t>
            </a:r>
            <a:endParaRPr lang="da-DK" sz="1200">
              <a:solidFill>
                <a:schemeClr val="tx1"/>
              </a:solidFill>
            </a:endParaRPr>
          </a:p>
          <a:p>
            <a:r>
              <a:rPr lang="da-DK" sz="1100">
                <a:solidFill>
                  <a:schemeClr val="tx1"/>
                </a:solidFill>
              </a:rPr>
              <a:t>Det Sociale tilsyn anvender en kvalitetsmodel til vurdering af plejefamilier ved godkendelse og ved det driftsorienterede tilsyn.</a:t>
            </a:r>
          </a:p>
          <a:p>
            <a:endParaRPr lang="da-DK" sz="1100">
              <a:solidFill>
                <a:schemeClr val="tx1"/>
              </a:solidFill>
            </a:endParaRPr>
          </a:p>
          <a:p>
            <a:r>
              <a:rPr lang="da-DK" sz="1100">
                <a:solidFill>
                  <a:schemeClr val="tx1"/>
                </a:solidFill>
              </a:rPr>
              <a:t>Kvalitetsmodellen omfatter 7 temaer:</a:t>
            </a:r>
          </a:p>
          <a:p>
            <a:pPr marL="171450" lvl="0" indent="-171450">
              <a:buFont typeface="Arial" panose="020B0604020202020204" pitchFamily="34" charset="0"/>
              <a:buChar char="•"/>
            </a:pPr>
            <a:r>
              <a:rPr lang="da-DK" sz="1100">
                <a:solidFill>
                  <a:schemeClr val="tx1"/>
                </a:solidFill>
              </a:rPr>
              <a:t>Uddannelse og beskæftigelse</a:t>
            </a:r>
          </a:p>
          <a:p>
            <a:pPr marL="171450" lvl="0" indent="-171450">
              <a:buFont typeface="Arial" panose="020B0604020202020204" pitchFamily="34" charset="0"/>
              <a:buChar char="•"/>
            </a:pPr>
            <a:r>
              <a:rPr lang="da-DK" sz="1100">
                <a:solidFill>
                  <a:schemeClr val="tx1"/>
                </a:solidFill>
              </a:rPr>
              <a:t>Selvstændighed og relationer</a:t>
            </a:r>
          </a:p>
          <a:p>
            <a:pPr marL="171450" lvl="0" indent="-171450">
              <a:buFont typeface="Arial" panose="020B0604020202020204" pitchFamily="34" charset="0"/>
              <a:buChar char="•"/>
            </a:pPr>
            <a:r>
              <a:rPr lang="da-DK" sz="1100">
                <a:solidFill>
                  <a:schemeClr val="tx1"/>
                </a:solidFill>
              </a:rPr>
              <a:t>Målgruppe, metoder og resultater</a:t>
            </a:r>
          </a:p>
          <a:p>
            <a:pPr marL="171450" lvl="0" indent="-171450">
              <a:buFont typeface="Arial" panose="020B0604020202020204" pitchFamily="34" charset="0"/>
              <a:buChar char="•"/>
            </a:pPr>
            <a:r>
              <a:rPr lang="da-DK" sz="1100">
                <a:solidFill>
                  <a:schemeClr val="tx1"/>
                </a:solidFill>
              </a:rPr>
              <a:t>Sundhed og trivsel</a:t>
            </a:r>
          </a:p>
          <a:p>
            <a:pPr marL="171450" lvl="0" indent="-171450">
              <a:buFont typeface="Arial" panose="020B0604020202020204" pitchFamily="34" charset="0"/>
              <a:buChar char="•"/>
            </a:pPr>
            <a:r>
              <a:rPr lang="da-DK" sz="1100">
                <a:solidFill>
                  <a:schemeClr val="tx1"/>
                </a:solidFill>
              </a:rPr>
              <a:t>Familiestruktur og familiedynamik</a:t>
            </a:r>
          </a:p>
          <a:p>
            <a:pPr marL="171450" lvl="0" indent="-171450">
              <a:buFont typeface="Arial" panose="020B0604020202020204" pitchFamily="34" charset="0"/>
              <a:buChar char="•"/>
            </a:pPr>
            <a:r>
              <a:rPr lang="da-DK" sz="1100">
                <a:solidFill>
                  <a:schemeClr val="tx1"/>
                </a:solidFill>
              </a:rPr>
              <a:t>Kompetencer</a:t>
            </a:r>
          </a:p>
          <a:p>
            <a:pPr marL="171450" lvl="0" indent="-171450">
              <a:buFont typeface="Arial" panose="020B0604020202020204" pitchFamily="34" charset="0"/>
              <a:buChar char="•"/>
            </a:pPr>
            <a:r>
              <a:rPr lang="da-DK" sz="1100">
                <a:solidFill>
                  <a:schemeClr val="tx1"/>
                </a:solidFill>
              </a:rPr>
              <a:t>Fysiske rammer</a:t>
            </a:r>
          </a:p>
          <a:p>
            <a:endParaRPr lang="da-DK" sz="1100">
              <a:solidFill>
                <a:schemeClr val="tx1"/>
              </a:solidFill>
            </a:endParaRPr>
          </a:p>
          <a:p>
            <a:r>
              <a:rPr lang="da-DK" sz="1100">
                <a:solidFill>
                  <a:schemeClr val="tx1"/>
                </a:solidFill>
              </a:rPr>
              <a:t>Kvalitetsmodellen skal give et systematisk og målrettet udgangspunkt for tilsynets samlede faglige vurdering af plejefamilierne og munder ud i en samlet vurdering, der offentliggøres på Tilbudsportalen med angivelse af antal børn/unge samt målgruppens alder og sværhedsgrad. </a:t>
            </a:r>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spTree>
    <p:extLst>
      <p:ext uri="{BB962C8B-B14F-4D97-AF65-F5344CB8AC3E}">
        <p14:creationId xmlns:p14="http://schemas.microsoft.com/office/powerpoint/2010/main" val="62794783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9"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pic>
        <p:nvPicPr>
          <p:cNvPr id="161" name="image7-small.jpg" descr="18521293843_6808bb4eee_o.jpg"/>
          <p:cNvPicPr>
            <a:picLocks noChangeAspect="1"/>
          </p:cNvPicPr>
          <p:nvPr/>
        </p:nvPicPr>
        <p:blipFill>
          <a:blip r:embed="rId3"/>
          <a:srcRect l="21203" t="5865" r="15521"/>
          <a:stretch>
            <a:fillRect/>
          </a:stretch>
        </p:blipFill>
        <p:spPr>
          <a:xfrm>
            <a:off x="4007484" y="1361991"/>
            <a:ext cx="4690544" cy="4652077"/>
          </a:xfrm>
          <a:prstGeom prst="rect">
            <a:avLst/>
          </a:prstGeom>
          <a:ln w="12700">
            <a:miter lim="400000"/>
          </a:ln>
        </p:spPr>
      </p:pic>
      <p:sp>
        <p:nvSpPr>
          <p:cNvPr id="162" name="Shape 162"/>
          <p:cNvSpPr>
            <a:spLocks noGrp="1"/>
          </p:cNvSpPr>
          <p:nvPr>
            <p:ph type="body" sz="quarter" idx="1"/>
          </p:nvPr>
        </p:nvSpPr>
        <p:spPr>
          <a:xfrm>
            <a:off x="457199" y="1361991"/>
            <a:ext cx="3008315" cy="4764173"/>
          </a:xfrm>
          <a:prstGeom prst="rect">
            <a:avLst/>
          </a:prstGeom>
        </p:spPr>
        <p:txBody>
          <a:bodyPr>
            <a:normAutofit/>
          </a:bodyPr>
          <a:lstStyle/>
          <a:p>
            <a:pPr marL="0" indent="0">
              <a:buNone/>
            </a:pPr>
            <a:r>
              <a:rPr lang="da-DK" sz="1200" b="1">
                <a:latin typeface="Verdana" panose="020B0604030504040204" pitchFamily="34" charset="0"/>
                <a:ea typeface="Verdana" panose="020B0604030504040204" pitchFamily="34" charset="0"/>
              </a:rPr>
              <a:t>Kurser, efteruddannelse og supervision for plejefamilier </a:t>
            </a:r>
            <a:endParaRPr lang="da-DK" sz="1200">
              <a:latin typeface="Verdana" panose="020B0604030504040204" pitchFamily="34" charset="0"/>
              <a:ea typeface="Verdana" panose="020B0604030504040204" pitchFamily="34" charset="0"/>
            </a:endParaRPr>
          </a:p>
          <a:p>
            <a:pPr marL="0" indent="0">
              <a:buNone/>
            </a:pPr>
            <a:r>
              <a:rPr lang="da-DK" sz="1200">
                <a:latin typeface="Verdana" panose="020B0604030504040204" pitchFamily="34" charset="0"/>
                <a:ea typeface="Verdana" panose="020B0604030504040204" pitchFamily="34" charset="0"/>
              </a:rPr>
              <a:t>Alle plejefamilier er forpligtet til at gennemføre grunduddannelsen som plejefamilie og desuden gennemføre efteruddannelse svarende til to hele kursusdage pr. år. </a:t>
            </a:r>
          </a:p>
          <a:p>
            <a:pPr marL="0" indent="0">
              <a:buNone/>
            </a:pPr>
            <a:r>
              <a:rPr lang="da-DK" sz="1200">
                <a:latin typeface="Verdana" panose="020B0604030504040204" pitchFamily="34" charset="0"/>
                <a:ea typeface="Verdana" panose="020B0604030504040204" pitchFamily="34" charset="0"/>
              </a:rPr>
              <a:t>Anbringelseskonsulenterne sikrer, at der løbende afholdes kurser, som lever op til kravene om efteruddannelse. Emnerne er vidt forskellige og vedrører mange af de aspekter og udfordringer, man møder som plejefamilie. </a:t>
            </a:r>
          </a:p>
          <a:p>
            <a:pPr marL="0" indent="0">
              <a:buNone/>
            </a:pPr>
            <a:r>
              <a:rPr lang="da-DK" sz="1200">
                <a:latin typeface="Verdana" panose="020B0604030504040204" pitchFamily="34" charset="0"/>
                <a:ea typeface="Verdana" panose="020B0604030504040204" pitchFamily="34" charset="0"/>
              </a:rPr>
              <a:t>Socialtilsynet fører tilsynet i forbindelse med kravet om efteruddannelse. </a:t>
            </a:r>
          </a:p>
          <a:p>
            <a:pPr marL="0" indent="0">
              <a:lnSpc>
                <a:spcPct val="120000"/>
              </a:lnSpc>
              <a:spcBef>
                <a:spcPts val="300"/>
              </a:spcBef>
              <a:buSzTx/>
              <a:buNone/>
              <a:defRPr sz="1500">
                <a:solidFill>
                  <a:srgbClr val="053253"/>
                </a:solidFill>
                <a:latin typeface="Verdana"/>
                <a:ea typeface="Verdana"/>
                <a:cs typeface="Verdana"/>
                <a:sym typeface="Verdana"/>
              </a:defRPr>
            </a:pPr>
            <a:endParaRPr sz="1200">
              <a:latin typeface="Verdana" panose="020B0604030504040204" pitchFamily="34" charset="0"/>
              <a:ea typeface="Verdana" panose="020B0604030504040204" pitchFamily="34" charset="0"/>
            </a:endParaRPr>
          </a:p>
        </p:txBody>
      </p:sp>
      <p:sp>
        <p:nvSpPr>
          <p:cNvPr id="163" name="Shape 16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64" name="image4.png" descr="Varde-Kommune-logo-bred-RGB-hvid.png"/>
          <p:cNvPicPr>
            <a:picLocks noChangeAspect="1"/>
          </p:cNvPicPr>
          <p:nvPr/>
        </p:nvPicPr>
        <p:blipFill>
          <a:blip r:embed="rId4"/>
          <a:stretch>
            <a:fillRect/>
          </a:stretch>
        </p:blipFill>
        <p:spPr>
          <a:xfrm>
            <a:off x="7370050" y="183803"/>
            <a:ext cx="1327978" cy="432083"/>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1" y="410914"/>
            <a:ext cx="9144001" cy="6464403"/>
          </a:xfrm>
          <a:prstGeom prst="rect">
            <a:avLst/>
          </a:prstGeom>
          <a:ln w="12700">
            <a:miter lim="400000"/>
          </a:ln>
        </p:spPr>
      </p:pic>
      <p:sp>
        <p:nvSpPr>
          <p:cNvPr id="147" name="Shape 147"/>
          <p:cNvSpPr>
            <a:spLocks noGrp="1"/>
          </p:cNvSpPr>
          <p:nvPr>
            <p:ph type="subTitle" sz="quarter" idx="1"/>
          </p:nvPr>
        </p:nvSpPr>
        <p:spPr>
          <a:xfrm>
            <a:off x="590006" y="1179647"/>
            <a:ext cx="7970520" cy="5279181"/>
          </a:xfrm>
          <a:prstGeom prst="rect">
            <a:avLst/>
          </a:prstGeom>
        </p:spPr>
        <p:txBody>
          <a:bodyPr>
            <a:normAutofit/>
          </a:bodyPr>
          <a:lstStyle>
            <a:lvl1pPr algn="l">
              <a:spcBef>
                <a:spcPts val="300"/>
              </a:spcBef>
              <a:defRPr sz="1500">
                <a:solidFill>
                  <a:srgbClr val="053253"/>
                </a:solidFill>
                <a:latin typeface="Verdana"/>
                <a:ea typeface="Verdana"/>
                <a:cs typeface="Verdana"/>
                <a:sym typeface="Verdana"/>
              </a:defRPr>
            </a:lvl1pPr>
          </a:lstStyle>
          <a:p>
            <a:r>
              <a:rPr lang="da-DK" sz="1200" b="1">
                <a:solidFill>
                  <a:schemeClr val="tx1"/>
                </a:solidFill>
              </a:rPr>
              <a:t>Råd og vejledning til plejefamilier</a:t>
            </a:r>
          </a:p>
          <a:p>
            <a:r>
              <a:rPr lang="da-DK" sz="1200">
                <a:solidFill>
                  <a:schemeClr val="tx1"/>
                </a:solidFill>
              </a:rPr>
              <a:t>Plejefamilier, som indgår en kontrakt med Varde Kommune, får alle tilknyttet en fast anbringelseskonsulent. Anbringelseskonsulenten har en række opgaver i samarbejde med plejefamilien. </a:t>
            </a:r>
          </a:p>
          <a:p>
            <a:endParaRPr lang="da-DK" sz="1200">
              <a:solidFill>
                <a:schemeClr val="tx1"/>
              </a:solidFill>
            </a:endParaRPr>
          </a:p>
          <a:p>
            <a:r>
              <a:rPr lang="da-DK" sz="1200">
                <a:solidFill>
                  <a:schemeClr val="tx1"/>
                </a:solidFill>
              </a:rPr>
              <a:t>Først og fremmest er det anbringelseskonsulentens opgave at sørge for løbende rådgivning og vejledning til plejefamilien. Råd og vejledning tager afsæt i barnets plan eller </a:t>
            </a:r>
            <a:r>
              <a:rPr lang="da-DK" sz="1200" err="1">
                <a:solidFill>
                  <a:schemeClr val="tx1"/>
                </a:solidFill>
              </a:rPr>
              <a:t>ungeplanen</a:t>
            </a:r>
            <a:r>
              <a:rPr lang="da-DK" sz="1200">
                <a:solidFill>
                  <a:schemeClr val="tx1"/>
                </a:solidFill>
              </a:rPr>
              <a:t>, som er godkendt for barnet eller den unge. Plejefamilien skal sammen med andre professionelle aktører (barnets børne- og ungerådgiver, lærer, pædagog m.fl.) hjælpe barnet til at opnå formålet med anbringelse. </a:t>
            </a:r>
          </a:p>
          <a:p>
            <a:endParaRPr lang="da-DK" sz="1200">
              <a:solidFill>
                <a:schemeClr val="tx1"/>
              </a:solidFill>
            </a:endParaRPr>
          </a:p>
          <a:p>
            <a:r>
              <a:rPr lang="da-DK" sz="1200">
                <a:solidFill>
                  <a:schemeClr val="tx1"/>
                </a:solidFill>
              </a:rPr>
              <a:t>Anbringelseskonsulenten har som minimum 4 årlige besøg i plejefamilien, hvor der ydes supervision til plejefamilien. </a:t>
            </a:r>
          </a:p>
          <a:p>
            <a:endParaRPr lang="da-DK" sz="1200">
              <a:solidFill>
                <a:schemeClr val="tx1"/>
              </a:solidFill>
            </a:endParaRPr>
          </a:p>
          <a:p>
            <a:r>
              <a:rPr lang="da-DK" sz="1200">
                <a:solidFill>
                  <a:schemeClr val="tx1"/>
                </a:solidFill>
              </a:rPr>
              <a:t>Ved siden af den løbende rådgivning og samtaler om barnets trivsel og plejefamiliens opgaver og udfordringer, er det anbringelseskonsulentens opgave at tage stilling til andre henvendelser fra plejefamilien eller behandle fælles overvejelser. F.eks. en stillingtagen til supplerende supervision til plejefamilien eller andre tiltag. </a:t>
            </a:r>
          </a:p>
          <a:p>
            <a:endParaRPr lang="da-DK" sz="1200">
              <a:solidFill>
                <a:schemeClr val="tx1"/>
              </a:solidFill>
            </a:endParaRPr>
          </a:p>
          <a:p>
            <a:r>
              <a:rPr lang="da-DK" sz="1200">
                <a:solidFill>
                  <a:schemeClr val="tx1"/>
                </a:solidFill>
              </a:rPr>
              <a:t>Anbringelseskonsulenten skriver et notat efter hvert besøg i plejefamilien, som arkiveres elektronisk. </a:t>
            </a:r>
          </a:p>
          <a:p>
            <a:endParaRPr lang="da-DK" sz="1200">
              <a:solidFill>
                <a:schemeClr val="tx1"/>
              </a:solidFill>
            </a:endParaRPr>
          </a:p>
          <a:p>
            <a:r>
              <a:rPr lang="da-DK" sz="1200">
                <a:solidFill>
                  <a:schemeClr val="tx1"/>
                </a:solidFill>
              </a:rPr>
              <a:t>Alt vedrørende ansættelsesvilkår foregår mellem barnets børne- og ungerådgiver og plejefamilien.</a:t>
            </a:r>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spTree>
    <p:extLst>
      <p:ext uri="{BB962C8B-B14F-4D97-AF65-F5344CB8AC3E}">
        <p14:creationId xmlns:p14="http://schemas.microsoft.com/office/powerpoint/2010/main" val="272873395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1" y="410914"/>
            <a:ext cx="9144001" cy="6464403"/>
          </a:xfrm>
          <a:prstGeom prst="rect">
            <a:avLst/>
          </a:prstGeom>
          <a:ln w="12700">
            <a:miter lim="400000"/>
          </a:ln>
        </p:spPr>
      </p:pic>
      <p:sp>
        <p:nvSpPr>
          <p:cNvPr id="147" name="Shape 147"/>
          <p:cNvSpPr>
            <a:spLocks noGrp="1"/>
          </p:cNvSpPr>
          <p:nvPr>
            <p:ph type="subTitle" sz="quarter" idx="1"/>
          </p:nvPr>
        </p:nvSpPr>
        <p:spPr>
          <a:xfrm>
            <a:off x="590006" y="1179647"/>
            <a:ext cx="7970520" cy="5279181"/>
          </a:xfrm>
          <a:prstGeom prst="rect">
            <a:avLst/>
          </a:prstGeom>
        </p:spPr>
        <p:txBody>
          <a:bodyPr>
            <a:normAutofit fontScale="92500" lnSpcReduction="10000"/>
          </a:bodyPr>
          <a:lstStyle>
            <a:lvl1pPr algn="l">
              <a:spcBef>
                <a:spcPts val="300"/>
              </a:spcBef>
              <a:defRPr sz="1500">
                <a:solidFill>
                  <a:srgbClr val="053253"/>
                </a:solidFill>
                <a:latin typeface="Verdana"/>
                <a:ea typeface="Verdana"/>
                <a:cs typeface="Verdana"/>
                <a:sym typeface="Verdana"/>
              </a:defRPr>
            </a:lvl1pPr>
          </a:lstStyle>
          <a:p>
            <a:r>
              <a:rPr lang="da-DK" sz="1300" b="1">
                <a:solidFill>
                  <a:schemeClr val="tx1"/>
                </a:solidFill>
              </a:rPr>
              <a:t>Supervision</a:t>
            </a:r>
          </a:p>
          <a:p>
            <a:r>
              <a:rPr lang="da-DK" sz="1300">
                <a:solidFill>
                  <a:schemeClr val="tx1"/>
                </a:solidFill>
              </a:rPr>
              <a:t>I Varde Kommune ydes supervision inden for en niveauinddelt ramme. Rammen indeholder 4 niveauer eller ydelser af supervision, som tilpasses plejefamiliens behov. Ydelserne er ikke statiske, og hvis en plejefamilie er placeret på et niveau, kan der ske op- eller nedregulering alt efter hvilke behov, plejefamilien måtte have på det pågældende tidspunkt.</a:t>
            </a:r>
          </a:p>
          <a:p>
            <a:endParaRPr lang="da-DK" sz="1300">
              <a:solidFill>
                <a:schemeClr val="tx1"/>
              </a:solidFill>
            </a:endParaRPr>
          </a:p>
          <a:p>
            <a:r>
              <a:rPr lang="da-DK" sz="1300" b="1">
                <a:solidFill>
                  <a:schemeClr val="tx1"/>
                </a:solidFill>
              </a:rPr>
              <a:t>Niveau 1.</a:t>
            </a:r>
            <a:r>
              <a:rPr lang="da-DK" sz="1300">
                <a:solidFill>
                  <a:schemeClr val="tx1"/>
                </a:solidFill>
              </a:rPr>
              <a:t>  Anbringelseskonsulenterne yder supervision 4 x årligt i plejefamilier. Ved behov kan der altid aftales yderligere besøg. </a:t>
            </a:r>
          </a:p>
          <a:p>
            <a:endParaRPr lang="da-DK" sz="1300" b="1">
              <a:solidFill>
                <a:schemeClr val="tx1"/>
              </a:solidFill>
            </a:endParaRPr>
          </a:p>
          <a:p>
            <a:r>
              <a:rPr lang="da-DK" sz="1300" b="1">
                <a:solidFill>
                  <a:schemeClr val="tx1"/>
                </a:solidFill>
              </a:rPr>
              <a:t>Niveau 2.</a:t>
            </a:r>
            <a:r>
              <a:rPr lang="da-DK" sz="1300">
                <a:solidFill>
                  <a:schemeClr val="tx1"/>
                </a:solidFill>
              </a:rPr>
              <a:t> Udvidet supervision min. 1 x pr. mdr. ved nyansatte plejefamilier og i familier med ny anbragt barn. Den udvidede supervision er i en periode op til 6 mdr. med mulighed for forlængelse ved behov. </a:t>
            </a:r>
          </a:p>
          <a:p>
            <a:endParaRPr lang="da-DK" sz="1300" b="1">
              <a:solidFill>
                <a:schemeClr val="tx1"/>
              </a:solidFill>
            </a:endParaRPr>
          </a:p>
          <a:p>
            <a:r>
              <a:rPr lang="da-DK" sz="1300" b="1">
                <a:solidFill>
                  <a:schemeClr val="tx1"/>
                </a:solidFill>
              </a:rPr>
              <a:t>Niveau 3.</a:t>
            </a:r>
            <a:r>
              <a:rPr lang="da-DK" sz="1300">
                <a:solidFill>
                  <a:schemeClr val="tx1"/>
                </a:solidFill>
              </a:rPr>
              <a:t> Gruppesupervision som et fagligt netværk, der varetages af en ekstern konsulent og/eller anbringelseskonsulent. Med denne model sikres videns- og erfaringsudveksling og der skabes mulighed for at plejefamilierne møder familier i samme situation, som de kan spejle sig i. Supervisionsforløbene kan munde ud i, at plejefamilierne i samarbejde med anbringelseskonsulenten aftaler netværksgrupper – både med/uden kommunens deltagelse.</a:t>
            </a:r>
          </a:p>
          <a:p>
            <a:endParaRPr lang="da-DK" sz="1300" b="1">
              <a:solidFill>
                <a:schemeClr val="tx1"/>
              </a:solidFill>
            </a:endParaRPr>
          </a:p>
          <a:p>
            <a:r>
              <a:rPr lang="da-DK" sz="1300" b="1">
                <a:solidFill>
                  <a:schemeClr val="tx1"/>
                </a:solidFill>
              </a:rPr>
              <a:t>Niveau 4.</a:t>
            </a:r>
            <a:r>
              <a:rPr lang="da-DK" sz="1300">
                <a:solidFill>
                  <a:schemeClr val="tx1"/>
                </a:solidFill>
              </a:rPr>
              <a:t> Ekstern individuel supervision i situationer af kortere eller længere varighed, som fordrer supervision af fagprofessionel med specialistviden inden for et bestemt problemområde. Anbringelseskonsulenten deltager så vidt det er muligt i den eksterne individuelle supervision. Anbringelseskonsulenten har derved mulighed for fremadrettet at støtte op om den eksterne supervision, når denne ophører.</a:t>
            </a:r>
          </a:p>
          <a:p>
            <a:endParaRPr lang="da-DK" sz="1300">
              <a:solidFill>
                <a:schemeClr val="tx1"/>
              </a:solidFill>
            </a:endParaRPr>
          </a:p>
          <a:p>
            <a:r>
              <a:rPr lang="da-DK" sz="1300">
                <a:solidFill>
                  <a:schemeClr val="tx1"/>
                </a:solidFill>
              </a:rPr>
              <a:t>Derudover vil der typisk være en tæt kontakt mellem anbringelseskonsulenten og plejefamilien via mail eller telefon.</a:t>
            </a:r>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spTree>
    <p:extLst>
      <p:ext uri="{BB962C8B-B14F-4D97-AF65-F5344CB8AC3E}">
        <p14:creationId xmlns:p14="http://schemas.microsoft.com/office/powerpoint/2010/main" val="169107028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9" name="image6.png" descr="grafik Varde-02.png"/>
          <p:cNvPicPr>
            <a:picLocks noChangeAspect="1"/>
          </p:cNvPicPr>
          <p:nvPr/>
        </p:nvPicPr>
        <p:blipFill>
          <a:blip r:embed="rId2"/>
          <a:stretch>
            <a:fillRect/>
          </a:stretch>
        </p:blipFill>
        <p:spPr>
          <a:xfrm>
            <a:off x="-1" y="384365"/>
            <a:ext cx="9144001" cy="6464403"/>
          </a:xfrm>
          <a:prstGeom prst="rect">
            <a:avLst/>
          </a:prstGeom>
          <a:ln w="12700">
            <a:miter lim="400000"/>
          </a:ln>
        </p:spPr>
      </p:pic>
      <p:sp>
        <p:nvSpPr>
          <p:cNvPr id="162" name="Shape 162"/>
          <p:cNvSpPr>
            <a:spLocks noGrp="1"/>
          </p:cNvSpPr>
          <p:nvPr>
            <p:ph type="body" sz="quarter" idx="1"/>
          </p:nvPr>
        </p:nvSpPr>
        <p:spPr>
          <a:xfrm>
            <a:off x="457199" y="1361991"/>
            <a:ext cx="4376058" cy="4890763"/>
          </a:xfrm>
          <a:prstGeom prst="rect">
            <a:avLst/>
          </a:prstGeom>
        </p:spPr>
        <p:txBody>
          <a:bodyPr>
            <a:noAutofit/>
          </a:bodyPr>
          <a:lstStyle/>
          <a:p>
            <a:pPr marL="0" indent="0">
              <a:buNone/>
            </a:pPr>
            <a:r>
              <a:rPr lang="da-DK" sz="1200" b="1">
                <a:latin typeface="Verdana" panose="020B0604030504040204" pitchFamily="34" charset="0"/>
                <a:ea typeface="Verdana" panose="020B0604030504040204" pitchFamily="34" charset="0"/>
              </a:rPr>
              <a:t>Generelle retningslinjer for plejefamilier</a:t>
            </a:r>
            <a:endParaRPr lang="da-DK" sz="1200">
              <a:latin typeface="Verdana" panose="020B0604030504040204" pitchFamily="34" charset="0"/>
              <a:ea typeface="Verdana" panose="020B0604030504040204" pitchFamily="34" charset="0"/>
            </a:endParaRPr>
          </a:p>
          <a:p>
            <a:pPr marL="0" indent="0">
              <a:buNone/>
            </a:pPr>
            <a:r>
              <a:rPr lang="da-DK" sz="1200" b="1">
                <a:latin typeface="Verdana" panose="020B0604030504040204" pitchFamily="34" charset="0"/>
                <a:ea typeface="Verdana" panose="020B0604030504040204" pitchFamily="34" charset="0"/>
              </a:rPr>
              <a:t>Samarbejde</a:t>
            </a:r>
            <a:br>
              <a:rPr lang="da-DK" sz="1200" b="1">
                <a:latin typeface="Verdana" panose="020B0604030504040204" pitchFamily="34" charset="0"/>
                <a:ea typeface="Verdana" panose="020B0604030504040204" pitchFamily="34" charset="0"/>
              </a:rPr>
            </a:br>
            <a:r>
              <a:rPr lang="da-DK" sz="1100">
                <a:solidFill>
                  <a:schemeClr val="tx1"/>
                </a:solidFill>
                <a:effectLst/>
                <a:latin typeface="Verdana" panose="020B0604030504040204" pitchFamily="34" charset="0"/>
                <a:ea typeface="Calibri" panose="020F0502020204030204" pitchFamily="34" charset="0"/>
                <a:cs typeface="Calibri" panose="020F0502020204030204" pitchFamily="34" charset="0"/>
              </a:rPr>
              <a:t>Plejefamilien skal indgå i eller etablere et samarbejde med forældrene f.eks. vedrørende barnets/den unges samvær med forældre, netværket m.fl. Samarbejdet kan også omhandle barnets/den unges hjemgivelsesplan. Opgaverne kan være mangeartede og vil altid fremgå af barnets plan eller </a:t>
            </a:r>
            <a:r>
              <a:rPr lang="da-DK" sz="1100" err="1">
                <a:solidFill>
                  <a:schemeClr val="tx1"/>
                </a:solidFill>
                <a:effectLst/>
                <a:latin typeface="Verdana" panose="020B0604030504040204" pitchFamily="34" charset="0"/>
                <a:ea typeface="Calibri" panose="020F0502020204030204" pitchFamily="34" charset="0"/>
                <a:cs typeface="Calibri" panose="020F0502020204030204" pitchFamily="34" charset="0"/>
              </a:rPr>
              <a:t>ungeplan</a:t>
            </a:r>
            <a:r>
              <a:rPr lang="da-DK" sz="1100">
                <a:solidFill>
                  <a:schemeClr val="tx1"/>
                </a:solidFill>
                <a:effectLst/>
                <a:latin typeface="Verdana" panose="020B0604030504040204" pitchFamily="34" charset="0"/>
                <a:ea typeface="Calibri" panose="020F0502020204030204" pitchFamily="34" charset="0"/>
                <a:cs typeface="Calibri" panose="020F0502020204030204" pitchFamily="34" charset="0"/>
              </a:rPr>
              <a:t>.</a:t>
            </a:r>
            <a:endParaRPr lang="da-DK" sz="1100" b="1">
              <a:solidFill>
                <a:schemeClr val="tx1"/>
              </a:solidFill>
              <a:latin typeface="Verdana" panose="020B0604030504040204" pitchFamily="34" charset="0"/>
              <a:ea typeface="Verdana" panose="020B0604030504040204" pitchFamily="34" charset="0"/>
            </a:endParaRPr>
          </a:p>
          <a:p>
            <a:pPr marL="0" indent="0">
              <a:buNone/>
            </a:pPr>
            <a:r>
              <a:rPr lang="da-DK" sz="1200" b="1">
                <a:latin typeface="Verdana" panose="020B0604030504040204" pitchFamily="34" charset="0"/>
                <a:ea typeface="Verdana" panose="020B0604030504040204" pitchFamily="34" charset="0"/>
              </a:rPr>
              <a:t>Folkeregister</a:t>
            </a:r>
            <a:br>
              <a:rPr lang="da-DK" sz="1200">
                <a:latin typeface="Verdana" panose="020B0604030504040204" pitchFamily="34" charset="0"/>
                <a:ea typeface="Verdana" panose="020B0604030504040204" pitchFamily="34" charset="0"/>
              </a:rPr>
            </a:br>
            <a:r>
              <a:rPr lang="da-DK" sz="1100">
                <a:latin typeface="Verdana" panose="020B0604030504040204" pitchFamily="34" charset="0"/>
                <a:ea typeface="Verdana" panose="020B0604030504040204" pitchFamily="34" charset="0"/>
              </a:rPr>
              <a:t>Når et barn eller en ung flytter ind hos en plejefamilie, skal det registreres i folkeregisteret på plejefamiliens adresse og det er Varde Kommunes ansvar og pligt at tilmelde barnet/den unge plejefamiliens adresse. Det skal ske digitalt inden for de første 5 dage efter indflytning.</a:t>
            </a:r>
          </a:p>
          <a:p>
            <a:pPr marL="0" indent="0">
              <a:buNone/>
            </a:pPr>
            <a:r>
              <a:rPr lang="da-DK" sz="1200" b="1">
                <a:latin typeface="Verdana" panose="020B0604030504040204" pitchFamily="34" charset="0"/>
                <a:ea typeface="Verdana" panose="020B0604030504040204" pitchFamily="34" charset="0"/>
              </a:rPr>
              <a:t>Forsikringsforhold</a:t>
            </a:r>
            <a:br>
              <a:rPr lang="da-DK" sz="1200">
                <a:latin typeface="Verdana" panose="020B0604030504040204" pitchFamily="34" charset="0"/>
                <a:ea typeface="Verdana" panose="020B0604030504040204" pitchFamily="34" charset="0"/>
              </a:rPr>
            </a:br>
            <a:r>
              <a:rPr lang="da-DK" sz="1100">
                <a:latin typeface="Verdana" panose="020B0604030504040204" pitchFamily="34" charset="0"/>
                <a:ea typeface="Verdana" panose="020B0604030504040204" pitchFamily="34" charset="0"/>
                <a:sym typeface="Verdana"/>
              </a:rPr>
              <a:t>Det forudsættes, at plejefamilien har en kombineret ansvars-/ulykkesforsikring der dækker personskader, forvoldt af plejebarnet på plejefamilien eller tredjemand eller tingskader forvoldt af plejebarnet på tredjemands ejendom. Når man får et barn i pleje, opfordres man til at kontakte sit forsikringsselskab og oplyse, at man har et plejebarn så barnet også er forsikret. </a:t>
            </a:r>
          </a:p>
          <a:p>
            <a:pPr marL="0" indent="0">
              <a:buNone/>
            </a:pPr>
            <a:r>
              <a:rPr lang="da-DK" sz="1100">
                <a:latin typeface="Verdana" panose="020B0604030504040204" pitchFamily="34" charset="0"/>
                <a:ea typeface="Verdana" panose="020B0604030504040204" pitchFamily="34" charset="0"/>
                <a:sym typeface="Verdana"/>
              </a:rPr>
              <a:t>Varde Kommune forpligter sig til at tage eventuelle skader op til vurdering i de tilfælde, hvor plejefamilien eller forældremyndighedsindehaverens forsikring ikke dækker. </a:t>
            </a:r>
          </a:p>
          <a:p>
            <a:pPr marL="0" indent="0">
              <a:lnSpc>
                <a:spcPct val="120000"/>
              </a:lnSpc>
              <a:spcBef>
                <a:spcPts val="300"/>
              </a:spcBef>
              <a:buSzTx/>
              <a:buNone/>
              <a:defRPr sz="1500">
                <a:solidFill>
                  <a:srgbClr val="053253"/>
                </a:solidFill>
                <a:latin typeface="Verdana"/>
                <a:ea typeface="Verdana"/>
                <a:cs typeface="Verdana"/>
                <a:sym typeface="Verdana"/>
              </a:defRPr>
            </a:pPr>
            <a:endParaRPr sz="1200">
              <a:latin typeface="Verdana" panose="020B0604030504040204" pitchFamily="34" charset="0"/>
              <a:ea typeface="Verdana" panose="020B0604030504040204" pitchFamily="34" charset="0"/>
            </a:endParaRPr>
          </a:p>
        </p:txBody>
      </p:sp>
      <p:sp>
        <p:nvSpPr>
          <p:cNvPr id="163" name="Shape 16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64"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7941" y="1288615"/>
            <a:ext cx="3310087" cy="4964139"/>
          </a:xfrm>
          <a:prstGeom prst="rect">
            <a:avLst/>
          </a:prstGeom>
        </p:spPr>
      </p:pic>
    </p:spTree>
    <p:extLst>
      <p:ext uri="{BB962C8B-B14F-4D97-AF65-F5344CB8AC3E}">
        <p14:creationId xmlns:p14="http://schemas.microsoft.com/office/powerpoint/2010/main" val="149367686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1" y="410914"/>
            <a:ext cx="9144001" cy="6464403"/>
          </a:xfrm>
          <a:prstGeom prst="rect">
            <a:avLst/>
          </a:prstGeom>
          <a:ln w="12700">
            <a:miter lim="400000"/>
          </a:ln>
        </p:spPr>
      </p:pic>
      <p:sp>
        <p:nvSpPr>
          <p:cNvPr id="147" name="Shape 147"/>
          <p:cNvSpPr>
            <a:spLocks noGrp="1"/>
          </p:cNvSpPr>
          <p:nvPr>
            <p:ph type="subTitle" sz="quarter" idx="1"/>
          </p:nvPr>
        </p:nvSpPr>
        <p:spPr>
          <a:xfrm>
            <a:off x="590006" y="1179647"/>
            <a:ext cx="7970520" cy="5279181"/>
          </a:xfrm>
          <a:prstGeom prst="rect">
            <a:avLst/>
          </a:prstGeom>
        </p:spPr>
        <p:txBody>
          <a:bodyPr>
            <a:normAutofit fontScale="92500"/>
          </a:bodyPr>
          <a:lstStyle>
            <a:lvl1pPr algn="l">
              <a:spcBef>
                <a:spcPts val="300"/>
              </a:spcBef>
              <a:defRPr sz="1500">
                <a:solidFill>
                  <a:srgbClr val="053253"/>
                </a:solidFill>
                <a:latin typeface="Verdana"/>
                <a:ea typeface="Verdana"/>
                <a:cs typeface="Verdana"/>
                <a:sym typeface="Verdana"/>
              </a:defRPr>
            </a:lvl1pPr>
          </a:lstStyle>
          <a:p>
            <a:r>
              <a:rPr lang="da-DK" sz="1200" dirty="0">
                <a:solidFill>
                  <a:schemeClr val="tx1"/>
                </a:solidFill>
              </a:rPr>
              <a:t>Plejefamilien har pligt til at tegne fornøden rejseforsikring i forbindelse med udlandsrejser, så barnet er forsikret med hensyn til sygdom, ulykke og hjemtransport indenfor EU.</a:t>
            </a:r>
          </a:p>
          <a:p>
            <a:endParaRPr lang="da-DK" sz="1200" dirty="0">
              <a:solidFill>
                <a:schemeClr val="tx1"/>
              </a:solidFill>
            </a:endParaRPr>
          </a:p>
          <a:p>
            <a:r>
              <a:rPr lang="da-DK" sz="1200" dirty="0">
                <a:solidFill>
                  <a:schemeClr val="tx1"/>
                </a:solidFill>
              </a:rPr>
              <a:t>Evt. ekstra udgift til forsikringen dækkes af kost/logi beløbet. </a:t>
            </a:r>
          </a:p>
          <a:p>
            <a:endParaRPr lang="da-DK" sz="1200" dirty="0">
              <a:solidFill>
                <a:schemeClr val="tx1"/>
              </a:solidFill>
            </a:endParaRPr>
          </a:p>
          <a:p>
            <a:pPr marL="0" indent="0">
              <a:buNone/>
            </a:pPr>
            <a:r>
              <a:rPr lang="da-DK" sz="1200" b="1" dirty="0">
                <a:solidFill>
                  <a:schemeClr val="tx1"/>
                </a:solidFill>
                <a:latin typeface="Verdana" panose="020B0604030504040204" pitchFamily="34" charset="0"/>
                <a:ea typeface="Verdana" panose="020B0604030504040204" pitchFamily="34" charset="0"/>
              </a:rPr>
              <a:t>Ferie sammen med plejebarnet</a:t>
            </a:r>
            <a:br>
              <a:rPr lang="da-DK" sz="1200" dirty="0">
                <a:solidFill>
                  <a:schemeClr val="tx1"/>
                </a:solidFill>
                <a:latin typeface="Verdana" panose="020B0604030504040204" pitchFamily="34" charset="0"/>
                <a:ea typeface="Verdana" panose="020B0604030504040204" pitchFamily="34" charset="0"/>
              </a:rPr>
            </a:br>
            <a:r>
              <a:rPr lang="da-DK" sz="1200" dirty="0">
                <a:solidFill>
                  <a:schemeClr val="tx1"/>
                </a:solidFill>
                <a:latin typeface="Verdana" panose="020B0604030504040204" pitchFamily="34" charset="0"/>
                <a:ea typeface="Verdana" panose="020B0604030504040204" pitchFamily="34" charset="0"/>
              </a:rPr>
              <a:t>Det er vigtigt, at barnets pas og (når nødvendigt) opholdstilladelse er i orden, når plejebørn skal på ferie med deres plejefamilie udenfor Danmark. Varde Kommune skal inden enhver udrejse til udlandet underskrive barnets udrejsedokument. Det betyder at, plejefamilien skal tage kontakt til barnets børne- og ungerådgiver for at få underskrevet et udrejsedokument. Disse retningslinjer gælder også for rejser i Norden. </a:t>
            </a:r>
          </a:p>
          <a:p>
            <a:pPr marL="0" indent="0">
              <a:buNone/>
            </a:pPr>
            <a:r>
              <a:rPr lang="da-DK" sz="1200" dirty="0">
                <a:solidFill>
                  <a:schemeClr val="tx1"/>
                </a:solidFill>
                <a:latin typeface="Verdana" panose="020B0604030504040204" pitchFamily="34" charset="0"/>
                <a:ea typeface="Verdana" panose="020B0604030504040204" pitchFamily="34" charset="0"/>
              </a:rPr>
              <a:t>Udgifter til barnets pas dækkes af Varde Kommune.</a:t>
            </a:r>
            <a:br>
              <a:rPr lang="da-DK" sz="1200" dirty="0">
                <a:solidFill>
                  <a:schemeClr val="tx1"/>
                </a:solidFill>
                <a:latin typeface="Verdana" panose="020B0604030504040204" pitchFamily="34" charset="0"/>
                <a:ea typeface="Verdana" panose="020B0604030504040204" pitchFamily="34" charset="0"/>
              </a:rPr>
            </a:br>
            <a:br>
              <a:rPr lang="da-DK" sz="1200" dirty="0">
                <a:solidFill>
                  <a:schemeClr val="tx1"/>
                </a:solidFill>
                <a:latin typeface="Verdana" panose="020B0604030504040204" pitchFamily="34" charset="0"/>
                <a:ea typeface="Verdana" panose="020B0604030504040204" pitchFamily="34" charset="0"/>
              </a:rPr>
            </a:br>
            <a:r>
              <a:rPr lang="da-DK" sz="1200" b="1" dirty="0">
                <a:solidFill>
                  <a:schemeClr val="tx1"/>
                </a:solidFill>
                <a:latin typeface="Verdana" panose="020B0604030504040204" pitchFamily="34" charset="0"/>
                <a:ea typeface="Verdana" panose="020B0604030504040204" pitchFamily="34" charset="0"/>
              </a:rPr>
              <a:t>Ferietilskud </a:t>
            </a:r>
            <a:br>
              <a:rPr lang="da-DK" sz="1200" dirty="0">
                <a:solidFill>
                  <a:schemeClr val="tx1"/>
                </a:solidFill>
                <a:latin typeface="Verdana" panose="020B0604030504040204" pitchFamily="34" charset="0"/>
                <a:ea typeface="Verdana" panose="020B0604030504040204" pitchFamily="34" charset="0"/>
              </a:rPr>
            </a:br>
            <a:r>
              <a:rPr lang="da-DK" sz="1200" dirty="0">
                <a:solidFill>
                  <a:schemeClr val="tx1"/>
                </a:solidFill>
                <a:latin typeface="Verdana" panose="020B0604030504040204" pitchFamily="34" charset="0"/>
                <a:ea typeface="Verdana" panose="020B0604030504040204" pitchFamily="34" charset="0"/>
              </a:rPr>
              <a:t>I forbindelse med afholdelse af ferie med plejebarnet, kan der ansøges om økonomisk tilskud til plejebarnets andel. Ferietilskuddet udgør dog max 4.000 kr. årligt (2024 pris), </a:t>
            </a:r>
            <a:r>
              <a:rPr lang="da-DK" sz="1200">
                <a:solidFill>
                  <a:schemeClr val="tx1"/>
                </a:solidFill>
                <a:latin typeface="Verdana" panose="020B0604030504040204" pitchFamily="34" charset="0"/>
                <a:ea typeface="Verdana" panose="020B0604030504040204" pitchFamily="34" charset="0"/>
              </a:rPr>
              <a:t>prisfremskrives årligt.</a:t>
            </a:r>
            <a:br>
              <a:rPr lang="da-DK" sz="1200">
                <a:solidFill>
                  <a:schemeClr val="tx1"/>
                </a:solidFill>
                <a:latin typeface="Verdana" panose="020B0604030504040204" pitchFamily="34" charset="0"/>
                <a:ea typeface="Verdana" panose="020B0604030504040204" pitchFamily="34" charset="0"/>
              </a:rPr>
            </a:br>
            <a:r>
              <a:rPr lang="da-DK" sz="1200">
                <a:solidFill>
                  <a:schemeClr val="tx1"/>
                </a:solidFill>
                <a:latin typeface="Verdana" panose="020B0604030504040204" pitchFamily="34" charset="0"/>
                <a:ea typeface="Verdana" panose="020B0604030504040204" pitchFamily="34" charset="0"/>
              </a:rPr>
              <a:t>På </a:t>
            </a:r>
            <a:r>
              <a:rPr lang="da-DK" sz="1200" dirty="0">
                <a:solidFill>
                  <a:schemeClr val="tx1"/>
                </a:solidFill>
                <a:latin typeface="Verdana" panose="020B0604030504040204" pitchFamily="34" charset="0"/>
                <a:ea typeface="Verdana" panose="020B0604030504040204" pitchFamily="34" charset="0"/>
              </a:rPr>
              <a:t>lige vilkår med andre udgifter, skal der indsendes kvittering på de afholdte udgifter, forud for refundering af beløbet. </a:t>
            </a:r>
          </a:p>
          <a:p>
            <a:endParaRPr lang="da-DK" sz="1200" b="1" dirty="0">
              <a:solidFill>
                <a:schemeClr val="tx1"/>
              </a:solidFill>
            </a:endParaRPr>
          </a:p>
          <a:p>
            <a:r>
              <a:rPr lang="da-DK" sz="1200" b="1" dirty="0">
                <a:solidFill>
                  <a:schemeClr val="tx1"/>
                </a:solidFill>
              </a:rPr>
              <a:t>Tavshedspligt</a:t>
            </a:r>
          </a:p>
          <a:p>
            <a:r>
              <a:rPr lang="da-DK" sz="1200" dirty="0">
                <a:solidFill>
                  <a:schemeClr val="tx1"/>
                </a:solidFill>
              </a:rPr>
              <a:t>Plejefamilier har tavshedspligt. Tavshedspligten betyder, at plejefamilien ikke må videregive fortrolige oplysninger om hverken barnet eller barnets families forhold. Sådanne oplysninger kan for eksempel være informationer om barnets sociale problemer, misbrugsproblemer, seksuelle og strafbare forhold og oplysninger om religion og politisk tilhørsforhold. </a:t>
            </a:r>
          </a:p>
          <a:p>
            <a:endParaRPr lang="da-DK" sz="1200" dirty="0">
              <a:solidFill>
                <a:schemeClr val="tx1"/>
              </a:solidFill>
            </a:endParaRPr>
          </a:p>
          <a:p>
            <a:r>
              <a:rPr lang="da-DK" sz="1200" dirty="0">
                <a:solidFill>
                  <a:schemeClr val="tx1"/>
                </a:solidFill>
              </a:rPr>
              <a:t>Det er strafbart, at bryde tavshedspligten. Tavshedspligten gælder også efter kontraktens ophør. </a:t>
            </a:r>
          </a:p>
          <a:p>
            <a:endParaRPr lang="da-DK" sz="1200" dirty="0">
              <a:solidFill>
                <a:schemeClr val="tx1"/>
              </a:solidFill>
            </a:endParaRPr>
          </a:p>
          <a:p>
            <a:r>
              <a:rPr lang="da-DK" sz="1200" dirty="0">
                <a:solidFill>
                  <a:schemeClr val="tx1"/>
                </a:solidFill>
              </a:rPr>
              <a:t>Alle plejefamilier er tildelt en Varde Kommune mail til sikker korrespondance mellem plejefamilie og kommune. Al skriftligt korrespondance skal foregå via denne mail.</a:t>
            </a:r>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spTree>
    <p:extLst>
      <p:ext uri="{BB962C8B-B14F-4D97-AF65-F5344CB8AC3E}">
        <p14:creationId xmlns:p14="http://schemas.microsoft.com/office/powerpoint/2010/main" val="7480441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384350" y="158879"/>
            <a:ext cx="318516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9" name="image6.png" descr="grafik Varde-02.png"/>
          <p:cNvPicPr>
            <a:picLocks noChangeAspect="1"/>
          </p:cNvPicPr>
          <p:nvPr/>
        </p:nvPicPr>
        <p:blipFill>
          <a:blip r:embed="rId2"/>
          <a:stretch>
            <a:fillRect/>
          </a:stretch>
        </p:blipFill>
        <p:spPr>
          <a:xfrm>
            <a:off x="-1" y="399844"/>
            <a:ext cx="9144001" cy="6464403"/>
          </a:xfrm>
          <a:prstGeom prst="rect">
            <a:avLst/>
          </a:prstGeom>
          <a:ln w="12700">
            <a:miter lim="400000"/>
          </a:ln>
        </p:spPr>
      </p:pic>
      <p:sp>
        <p:nvSpPr>
          <p:cNvPr id="162" name="Shape 162"/>
          <p:cNvSpPr>
            <a:spLocks noGrp="1"/>
          </p:cNvSpPr>
          <p:nvPr>
            <p:ph type="body" sz="quarter" idx="1"/>
          </p:nvPr>
        </p:nvSpPr>
        <p:spPr>
          <a:xfrm>
            <a:off x="4214281" y="1015861"/>
            <a:ext cx="4451414" cy="4890763"/>
          </a:xfrm>
          <a:prstGeom prst="rect">
            <a:avLst/>
          </a:prstGeom>
        </p:spPr>
        <p:txBody>
          <a:bodyPr>
            <a:noAutofit/>
          </a:bodyPr>
          <a:lstStyle/>
          <a:p>
            <a:pPr marL="0" indent="0">
              <a:buNone/>
            </a:pPr>
            <a:r>
              <a:rPr lang="da-DK" sz="1200" b="1">
                <a:solidFill>
                  <a:schemeClr val="tx1"/>
                </a:solidFill>
                <a:latin typeface="Verdana" panose="020B0604030504040204" pitchFamily="34" charset="0"/>
                <a:ea typeface="Verdana" panose="020B0604030504040204" pitchFamily="34" charset="0"/>
              </a:rPr>
              <a:t>Skærpet underretningspligt</a:t>
            </a:r>
            <a:endParaRPr lang="da-DK" sz="1200">
              <a:solidFill>
                <a:schemeClr val="tx1"/>
              </a:solidFill>
              <a:latin typeface="Verdana" panose="020B0604030504040204" pitchFamily="34" charset="0"/>
              <a:ea typeface="Verdana" panose="020B0604030504040204" pitchFamily="34" charset="0"/>
            </a:endParaRPr>
          </a:p>
          <a:p>
            <a:pPr marL="0" indent="0">
              <a:buNone/>
            </a:pPr>
            <a:r>
              <a:rPr lang="da-DK" sz="1200">
                <a:solidFill>
                  <a:schemeClr val="tx1"/>
                </a:solidFill>
                <a:latin typeface="Verdana" panose="020B0604030504040204" pitchFamily="34" charset="0"/>
                <a:ea typeface="Verdana" panose="020B0604030504040204" pitchFamily="34" charset="0"/>
              </a:rPr>
              <a:t>Plejefamilier er personer, der udøver offentlig tjeneste eller offentligt hverv, og det betyder, at man skal underrette kommunen, hvis man som plejefamilie får kendskab til eller grund til at antage, at et barn eller en ung under 18 år kan have behov for særlig støtte, eller at et barn eller ung under 18 år har været udsat for overgreb.</a:t>
            </a:r>
          </a:p>
          <a:p>
            <a:pPr marL="0" indent="0">
              <a:buNone/>
            </a:pPr>
            <a:endParaRPr lang="da-DK" sz="1200">
              <a:solidFill>
                <a:schemeClr val="tx1"/>
              </a:solidFill>
            </a:endParaRPr>
          </a:p>
          <a:p>
            <a:pPr marL="0" indent="0">
              <a:buNone/>
            </a:pPr>
            <a:r>
              <a:rPr lang="da-DK" sz="1200" b="1">
                <a:solidFill>
                  <a:schemeClr val="tx1"/>
                </a:solidFill>
                <a:latin typeface="Verdana" panose="020B0604030504040204" pitchFamily="34" charset="0"/>
                <a:ea typeface="Verdana" panose="020B0604030504040204" pitchFamily="34" charset="0"/>
              </a:rPr>
              <a:t>Trivsel på de sociale medier og internettet</a:t>
            </a:r>
            <a:endParaRPr lang="da-DK" sz="1200">
              <a:solidFill>
                <a:schemeClr val="tx1"/>
              </a:solidFill>
              <a:latin typeface="Verdana" panose="020B0604030504040204" pitchFamily="34" charset="0"/>
              <a:ea typeface="Verdana" panose="020B0604030504040204" pitchFamily="34" charset="0"/>
            </a:endParaRPr>
          </a:p>
          <a:p>
            <a:pPr marL="0" indent="0">
              <a:buNone/>
            </a:pPr>
            <a:r>
              <a:rPr lang="da-DK" sz="1200">
                <a:solidFill>
                  <a:schemeClr val="tx1"/>
                </a:solidFill>
                <a:latin typeface="Verdana" panose="020B0604030504040204" pitchFamily="34" charset="0"/>
                <a:ea typeface="Verdana" panose="020B0604030504040204" pitchFamily="34" charset="0"/>
              </a:rPr>
              <a:t>Vi lever i en digital kultur, hvor det er meget normalt at dele billeder og oplevelser på sociale medier. Som plejefamilie er det ikke tilladt at offentliggøre billeder af plejebørn uden et skriftligt samtykke fra forældre med del i forældremyndigheden. </a:t>
            </a:r>
            <a:br>
              <a:rPr lang="da-DK" sz="1200">
                <a:solidFill>
                  <a:schemeClr val="tx1"/>
                </a:solidFill>
                <a:latin typeface="Verdana" panose="020B0604030504040204" pitchFamily="34" charset="0"/>
                <a:ea typeface="Verdana" panose="020B0604030504040204" pitchFamily="34" charset="0"/>
              </a:rPr>
            </a:br>
            <a:br>
              <a:rPr lang="da-DK" sz="1200">
                <a:solidFill>
                  <a:schemeClr val="tx1"/>
                </a:solidFill>
                <a:latin typeface="Verdana" panose="020B0604030504040204" pitchFamily="34" charset="0"/>
                <a:ea typeface="Verdana" panose="020B0604030504040204" pitchFamily="34" charset="0"/>
              </a:rPr>
            </a:br>
            <a:r>
              <a:rPr lang="da-DK" sz="1200">
                <a:solidFill>
                  <a:schemeClr val="tx1"/>
                </a:solidFill>
                <a:latin typeface="Verdana" panose="020B0604030504040204" pitchFamily="34" charset="0"/>
                <a:ea typeface="Verdana" panose="020B0604030504040204" pitchFamily="34" charset="0"/>
              </a:rPr>
              <a:t>I skal som plejefamilie overveje, om I skal ”være venner” med barnets biologiske familie/netværk på de sociale medier. Det er en god ide at overveje, om dette er i barnets interesse eller om det kan forårsage unødige konflikter for barnet. </a:t>
            </a:r>
            <a:br>
              <a:rPr lang="da-DK" sz="1200">
                <a:solidFill>
                  <a:schemeClr val="tx1"/>
                </a:solidFill>
                <a:latin typeface="Verdana" panose="020B0604030504040204" pitchFamily="34" charset="0"/>
                <a:ea typeface="Verdana" panose="020B0604030504040204" pitchFamily="34" charset="0"/>
              </a:rPr>
            </a:br>
            <a:br>
              <a:rPr lang="da-DK" sz="1200">
                <a:solidFill>
                  <a:schemeClr val="tx1"/>
                </a:solidFill>
                <a:latin typeface="Verdana" panose="020B0604030504040204" pitchFamily="34" charset="0"/>
                <a:ea typeface="Verdana" panose="020B0604030504040204" pitchFamily="34" charset="0"/>
              </a:rPr>
            </a:br>
            <a:r>
              <a:rPr lang="da-DK" sz="1200">
                <a:solidFill>
                  <a:schemeClr val="tx1"/>
                </a:solidFill>
                <a:latin typeface="Verdana" panose="020B0604030504040204" pitchFamily="34" charset="0"/>
                <a:ea typeface="Verdana" panose="020B0604030504040204" pitchFamily="34" charset="0"/>
              </a:rPr>
              <a:t>Det er vigtigt, at plejefamilier husker, at tavshedspligt også omfatter brug af sociale medier. Tavshedspligten skal ses som middel til også at beskytte plejeforældre, dette kan være hvis et samarbejde går fra at være positivt og konstruktivt til at være problematisk og konfliktfyldt. </a:t>
            </a:r>
          </a:p>
        </p:txBody>
      </p:sp>
      <p:sp>
        <p:nvSpPr>
          <p:cNvPr id="163" name="Shape 16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64"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636" y="1244819"/>
            <a:ext cx="3225341" cy="4847123"/>
          </a:xfrm>
          <a:prstGeom prst="rect">
            <a:avLst/>
          </a:prstGeom>
        </p:spPr>
      </p:pic>
    </p:spTree>
    <p:extLst>
      <p:ext uri="{BB962C8B-B14F-4D97-AF65-F5344CB8AC3E}">
        <p14:creationId xmlns:p14="http://schemas.microsoft.com/office/powerpoint/2010/main" val="707211254"/>
      </p:ext>
    </p:extLst>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8CEAA044DEB51749A88567670BB44FFE" ma:contentTypeVersion="3" ma:contentTypeDescription="GetOrganized dokument" ma:contentTypeScope="" ma:versionID="acdc98afeb0c7a6e4e9da876fafc252e">
  <xsd:schema xmlns:xsd="http://www.w3.org/2001/XMLSchema" xmlns:xs="http://www.w3.org/2001/XMLSchema" xmlns:p="http://schemas.microsoft.com/office/2006/metadata/properties" xmlns:ns1="http://schemas.microsoft.com/sharepoint/v3" xmlns:ns2="584AF591-0290-4C07-8AF4-C19A60C5B2F8" xmlns:ns3="ff038efd-60d5-4198-a271-1b789e3e63e2" xmlns:ns4="3cf0d5b3-c63b-4d23-a5fc-0dae9d00d5ef" targetNamespace="http://schemas.microsoft.com/office/2006/metadata/properties" ma:root="true" ma:fieldsID="c7dd4b977fcd21302def245cc6d9fca5" ns1:_="" ns2:_="" ns3:_="" ns4:_="">
    <xsd:import namespace="http://schemas.microsoft.com/sharepoint/v3"/>
    <xsd:import namespace="584AF591-0290-4C07-8AF4-C19A60C5B2F8"/>
    <xsd:import namespace="ff038efd-60d5-4198-a271-1b789e3e63e2"/>
    <xsd:import namespace="3cf0d5b3-c63b-4d23-a5fc-0dae9d00d5ef"/>
    <xsd:element name="properties">
      <xsd:complexType>
        <xsd:sequence>
          <xsd:element name="documentManagement">
            <xsd:complexType>
              <xsd:all>
                <xsd:element ref="ns2:Part" minOccurs="0"/>
                <xsd:element ref="ns2:Part_x003a_VisNavn" minOccurs="0"/>
                <xsd:element ref="ns3:Beskrivelse" minOccurs="0"/>
                <xsd:element ref="ns3:CaseOwner"/>
                <xsd:element ref="ns3:Korrespondance"/>
                <xsd:element ref="ns3:Dato"/>
                <xsd:element ref="ns2:SvarPaa" minOccurs="0"/>
                <xsd:element ref="ns2:Frist" minOccurs="0"/>
                <xsd:element ref="ns2:CCMAgendaDocumentStatus" minOccurs="0"/>
                <xsd:element ref="ns2:CCMMeetingCaseLink" minOccurs="0"/>
                <xsd:element ref="ns2:ErBesvaret" minOccurs="0"/>
                <xsd:element ref="ns2:CCMAgendaStatus" minOccurs="0"/>
                <xsd:element ref="ns1:CCMCognitiveType" minOccurs="0"/>
                <xsd:element ref="ns1:CaseID" minOccurs="0"/>
                <xsd:element ref="ns1:CCMVisual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1:CCMPageCount" minOccurs="0"/>
                <xsd:element ref="ns1:CCMCommentCount" minOccurs="0"/>
                <xsd:element ref="ns1:CCMPreviewAnnotationsTasks" minOccurs="0"/>
                <xsd:element ref="ns1:CCMMetadataExtractionStatus" minOccurs="0"/>
                <xsd:element ref="ns1:CCMSubID" minOccurs="0"/>
                <xsd:element ref="ns1:CCMManageRelations" minOccurs="0"/>
                <xsd:element ref="ns3:h7d7b564e6ab40d3aa4d6f9dfb78478c" minOccurs="0"/>
                <xsd:element ref="ns4:TaxCatchAll" minOccurs="0"/>
                <xsd:element ref="ns2:CCMMeetingCaseId" minOccurs="0"/>
                <xsd:element ref="ns2:CCMAgendaItemId" minOccurs="0"/>
                <xsd:element ref="ns2:AgendaStatusIcon" minOccurs="0"/>
                <xsd:element ref="ns2:Aktindsigt" minOccurs="0"/>
                <xsd:element ref="ns3:Classification" minOccurs="0"/>
                <xsd:element ref="ns1:CCMOnlineStatus" minOccurs="0"/>
                <xsd:element ref="ns2:Afsender" minOccurs="0"/>
                <xsd:element ref="ns2:Modtage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CMCognitiveType" ma:index="15" nillable="true" ma:displayName="CognitiveType" ma:decimals="0" ma:description="" ma:hidden="true" ma:internalName="CCMCognitiveType" ma:readOnly="false">
      <xsd:simpleType>
        <xsd:restriction base="dms:Number"/>
      </xsd:simpleType>
    </xsd:element>
    <xsd:element name="CaseID" ma:index="20" nillable="true" ma:displayName="Sags ID" ma:default="Tildeler" ma:internalName="CaseID" ma:readOnly="true">
      <xsd:simpleType>
        <xsd:restriction base="dms:Text"/>
      </xsd:simpleType>
    </xsd:element>
    <xsd:element name="CCMVisualId" ma:index="21" nillable="true" ma:displayName="Sags ID" ma:default="Tildeler" ma:internalName="CCMVisualId" ma:readOnly="true">
      <xsd:simpleType>
        <xsd:restriction base="dms:Text"/>
      </xsd:simpleType>
    </xsd:element>
    <xsd:element name="DocID" ma:index="22" nillable="true" ma:displayName="Dok ID" ma:default="Tildeler" ma:internalName="DocID" ma:readOnly="true">
      <xsd:simpleType>
        <xsd:restriction base="dms:Text"/>
      </xsd:simpleType>
    </xsd:element>
    <xsd:element name="Finalized" ma:index="23" nillable="true" ma:displayName="Endeligt" ma:default="False" ma:internalName="Finalized" ma:readOnly="true">
      <xsd:simpleType>
        <xsd:restriction base="dms:Boolean"/>
      </xsd:simpleType>
    </xsd:element>
    <xsd:element name="Related" ma:index="24" nillable="true" ma:displayName="Vedhæftet dokument" ma:default="False" ma:internalName="Related" ma:readOnly="true">
      <xsd:simpleType>
        <xsd:restriction base="dms:Boolean"/>
      </xsd:simpleType>
    </xsd:element>
    <xsd:element name="RegistrationDate" ma:index="25" nillable="true" ma:displayName="Registrerings dato" ma:format="DateTime" ma:internalName="RegistrationDate" ma:readOnly="true">
      <xsd:simpleType>
        <xsd:restriction base="dms:DateTime"/>
      </xsd:simpleType>
    </xsd:element>
    <xsd:element name="CaseRecordNumber" ma:index="26" nillable="true" ma:displayName="Akt ID" ma:decimals="0" ma:default="0" ma:internalName="CaseRecordNumber" ma:readOnly="true">
      <xsd:simpleType>
        <xsd:restriction base="dms:Number"/>
      </xsd:simpleType>
    </xsd:element>
    <xsd:element name="LocalAttachment" ma:index="27" nillable="true" ma:displayName="Lokalt bilag" ma:default="False" ma:description="" ma:internalName="LocalAttachment" ma:readOnly="true">
      <xsd:simpleType>
        <xsd:restriction base="dms:Boolean"/>
      </xsd:simpleType>
    </xsd:element>
    <xsd:element name="CCMTemplateName" ma:index="28" nillable="true" ma:displayName="Skabelonnavn" ma:internalName="CCMTemplateName" ma:readOnly="true">
      <xsd:simpleType>
        <xsd:restriction base="dms:Text"/>
      </xsd:simpleType>
    </xsd:element>
    <xsd:element name="CCMTemplateVersion" ma:index="29" nillable="true" ma:displayName="Skabelonversion" ma:internalName="CCMTemplateVersion" ma:readOnly="true">
      <xsd:simpleType>
        <xsd:restriction base="dms:Text"/>
      </xsd:simpleType>
    </xsd:element>
    <xsd:element name="CCMTemplateID" ma:index="30" nillable="true" ma:displayName="CCMTemplateID" ma:decimals="0" ma:default="0" ma:hidden="true" ma:internalName="CCMTemplateID" ma:readOnly="true">
      <xsd:simpleType>
        <xsd:restriction base="dms:Number"/>
      </xsd:simpleType>
    </xsd:element>
    <xsd:element name="CCMSystemID" ma:index="31" nillable="true" ma:displayName="CCMSystemID" ma:hidden="true" ma:internalName="CCMSystemID" ma:readOnly="true">
      <xsd:simpleType>
        <xsd:restriction base="dms:Text"/>
      </xsd:simpleType>
    </xsd:element>
    <xsd:element name="WasEncrypted" ma:index="32" nillable="true" ma:displayName="Krypteret" ma:default="False" ma:internalName="WasEncrypted" ma:readOnly="true">
      <xsd:simpleType>
        <xsd:restriction base="dms:Boolean"/>
      </xsd:simpleType>
    </xsd:element>
    <xsd:element name="WasSigned" ma:index="33" nillable="true" ma:displayName="Signeret" ma:default="False" ma:internalName="WasSigned" ma:readOnly="true">
      <xsd:simpleType>
        <xsd:restriction base="dms:Boolean"/>
      </xsd:simpleType>
    </xsd:element>
    <xsd:element name="MailHasAttachments" ma:index="34" nillable="true" ma:displayName="E-mail har vedhæftede filer" ma:default="False" ma:internalName="MailHasAttachments" ma:readOnly="true">
      <xsd:simpleType>
        <xsd:restriction base="dms:Boolean"/>
      </xsd:simpleType>
    </xsd:element>
    <xsd:element name="CCMConversation" ma:index="35" nillable="true" ma:displayName="Samtale" ma:description="" ma:internalName="CCMConversation" ma:readOnly="true">
      <xsd:simpleType>
        <xsd:restriction base="dms:Text"/>
      </xsd:simpleType>
    </xsd:element>
    <xsd:element name="CCMPageCount" ma:index="37" nillable="true" ma:displayName="Sider" ma:decimals="0" ma:description="" ma:internalName="CCMPageCount" ma:readOnly="true">
      <xsd:simpleType>
        <xsd:restriction base="dms:Number"/>
      </xsd:simpleType>
    </xsd:element>
    <xsd:element name="CCMCommentCount" ma:index="38" nillable="true" ma:displayName="Kommentarer" ma:decimals="0" ma:description="" ma:internalName="CCMCommentCount" ma:readOnly="true">
      <xsd:simpleType>
        <xsd:restriction base="dms:Number"/>
      </xsd:simpleType>
    </xsd:element>
    <xsd:element name="CCMPreviewAnnotationsTasks" ma:index="39" nillable="true" ma:displayName="Opgaver" ma:decimals="0" ma:description="" ma:internalName="CCMPreviewAnnotationsTasks" ma:readOnly="true">
      <xsd:simpleType>
        <xsd:restriction base="dms:Number"/>
      </xsd:simpleType>
    </xsd:element>
    <xsd:element name="CCMMetadataExtractionStatus" ma:index="40" nillable="true" ma:displayName="CCMMetadataExtractionStatus" ma:default="CCMPageCount:InProgress;CCMCommentCount:InProgress" ma:description="" ma:hidden="true" ma:internalName="CCMMetadataExtractionStatus" ma:readOnly="false">
      <xsd:simpleType>
        <xsd:restriction base="dms:Text"/>
      </xsd:simpleType>
    </xsd:element>
    <xsd:element name="CCMSubID" ma:index="41" nillable="true" ma:displayName="UndersagsId" ma:description="" ma:internalName="CCMSubID" ma:readOnly="true">
      <xsd:simpleType>
        <xsd:restriction base="dms:Text">
          <xsd:maxLength value="255"/>
        </xsd:restriction>
      </xsd:simpleType>
    </xsd:element>
    <xsd:element name="CCMManageRelations" ma:index="42" nillable="true" ma:displayName="Bilag" ma:description="" ma:internalName="CCMManageRelations" ma:readOnly="true">
      <xsd:simpleType>
        <xsd:restriction base="dms:Text">
          <xsd:maxLength value="255"/>
        </xsd:restriction>
      </xsd:simpleType>
    </xsd:element>
    <xsd:element name="CCMOnlineStatus" ma:index="53"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schema>
  <xsd:schema xmlns:xsd="http://www.w3.org/2001/XMLSchema" xmlns:xs="http://www.w3.org/2001/XMLSchema" xmlns:dms="http://schemas.microsoft.com/office/2006/documentManagement/types" xmlns:pc="http://schemas.microsoft.com/office/infopath/2007/PartnerControls" targetNamespace="584AF591-0290-4C07-8AF4-C19A60C5B2F8" elementFormDefault="qualified">
    <xsd:import namespace="http://schemas.microsoft.com/office/2006/documentManagement/types"/>
    <xsd:import namespace="http://schemas.microsoft.com/office/infopath/2007/PartnerControls"/>
    <xsd:element name="Part" ma:index="2" nillable="true" ma:displayName="Part" ma:list="{385E1687-929D-4CE1-9108-A67B2DF8B805}" ma:internalName="Part" ma:readOnly="false" ma:showField="FullName">
      <xsd:complexType>
        <xsd:complexContent>
          <xsd:extension base="dms:MultiChoiceLookup">
            <xsd:sequence>
              <xsd:element name="Value" type="dms:Lookup" maxOccurs="unbounded" minOccurs="0" nillable="true"/>
            </xsd:sequence>
          </xsd:extension>
        </xsd:complexContent>
      </xsd:complexType>
    </xsd:element>
    <xsd:element name="Part_x003a_VisNavn" ma:index="3" nillable="true" ma:displayName="Part:VisNavn" ma:list="{385E1687-929D-4CE1-9108-A67B2DF8B805}" ma:internalName="Part_x003a_VisNavn" ma:readOnly="true" ma:showField="VisNavn" ma:web="">
      <xsd:complexType>
        <xsd:complexContent>
          <xsd:extension base="dms:MultiChoiceLookup">
            <xsd:sequence>
              <xsd:element name="Value" type="dms:Lookup" maxOccurs="unbounded" minOccurs="0" nillable="true"/>
            </xsd:sequence>
          </xsd:extension>
        </xsd:complexContent>
      </xsd:complexType>
    </xsd:element>
    <xsd:element name="SvarPaa" ma:index="9" nillable="true" ma:displayName="Svar på" ma:list="{584AF591-0290-4C07-8AF4-C19A60C5B2F8}" ma:internalName="SvarPaa" ma:showField="Title">
      <xsd:complexType>
        <xsd:complexContent>
          <xsd:extension base="dms:MultiChoiceLookup">
            <xsd:sequence>
              <xsd:element name="Value" type="dms:Lookup" maxOccurs="unbounded" minOccurs="0" nillable="true"/>
            </xsd:sequence>
          </xsd:extension>
        </xsd:complexContent>
      </xsd:complexType>
    </xsd:element>
    <xsd:element name="Frist" ma:index="10" nillable="true" ma:displayName="Frist" ma:format="DateOnly" ma:internalName="Frist">
      <xsd:simpleType>
        <xsd:restriction base="dms:DateTime"/>
      </xsd:simpleType>
    </xsd:element>
    <xsd:element name="CCMAgendaDocumentStatus" ma:index="11" nillable="true" ma:displayName="Status for dagsordensdokument" ma:format="Dropdown" ma:internalName="CCMAgendaDocumentStatus">
      <xsd:simpleType>
        <xsd:restriction base="dms:Choice">
          <xsd:enumeration value="Udkast"/>
          <xsd:enumeration value="Under udarbejdelse"/>
          <xsd:enumeration value="Klar"/>
        </xsd:restriction>
      </xsd:simpleType>
    </xsd:element>
    <xsd:element name="CCMMeetingCaseLink" ma:index="12" nillable="true" ma:displayName="Mødesag" ma:format="Hyperlink" ma:hidden="true" ma:internalName="CCMMeetingCas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ErBesvaret" ma:index="13" nillable="true" ma:displayName="Er besvaret?" ma:default="0" ma:hidden="true" ma:internalName="ErBesvaret">
      <xsd:simpleType>
        <xsd:restriction base="dms:Boolean"/>
      </xsd:simpleType>
    </xsd:element>
    <xsd:element name="CCMAgendaStatus" ma:index="14" nillable="true" ma:displayName="Dagsordenstatus" ma:default="" ma:format="Dropdown" ma:hidden="true" ma:internalName="CCMAgendaStatus" ma:readOnly="false">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Id" ma:index="45" nillable="true" ma:displayName="CCMMeetingCaseId" ma:hidden="true" ma:internalName="CCMMeetingCaseId">
      <xsd:simpleType>
        <xsd:restriction base="dms:Text">
          <xsd:maxLength value="255"/>
        </xsd:restriction>
      </xsd:simpleType>
    </xsd:element>
    <xsd:element name="CCMAgendaItemId" ma:index="46" nillable="true" ma:displayName="CCMAgendaItemId" ma:decimals="0" ma:hidden="true" ma:internalName="CCMAgendaItemId">
      <xsd:simpleType>
        <xsd:restriction base="dms:Number"/>
      </xsd:simpleType>
    </xsd:element>
    <xsd:element name="AgendaStatusIcon" ma:index="47" nillable="true" ma:displayName="Ikon for dagsordensstatus" ma:internalName="AgendaStatusIcon" ma:readOnly="true">
      <xsd:simpleType>
        <xsd:restriction base="dms:Unknown"/>
      </xsd:simpleType>
    </xsd:element>
    <xsd:element name="Aktindsigt" ma:index="48" nillable="true" ma:displayName="Aktindsigt" ma:default="1" ma:hidden="true" ma:internalName="Aktindsigt">
      <xsd:simpleType>
        <xsd:restriction base="dms:Boolean"/>
      </xsd:simpleType>
    </xsd:element>
    <xsd:element name="Afsender" ma:index="54" nillable="true" ma:displayName="Afsender" ma:list="{385E1687-929D-4CE1-9108-A67B2DF8B805}" ma:internalName="Afsender" ma:showField="VisNavn">
      <xsd:simpleType>
        <xsd:restriction base="dms:Lookup"/>
      </xsd:simpleType>
    </xsd:element>
    <xsd:element name="Modtagere" ma:index="55" nillable="true" ma:displayName="Modtagere" ma:list="{385E1687-929D-4CE1-9108-A67B2DF8B805}" ma:internalName="Modtagere" ma:showField="VisNavn">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038efd-60d5-4198-a271-1b789e3e63e2" elementFormDefault="qualified">
    <xsd:import namespace="http://schemas.microsoft.com/office/2006/documentManagement/types"/>
    <xsd:import namespace="http://schemas.microsoft.com/office/infopath/2007/PartnerControls"/>
    <xsd:element name="Beskrivelse" ma:index="4" nillable="true" ma:displayName="Beskrivelse" ma:internalName="Beskrivelse">
      <xsd:simpleType>
        <xsd:restriction base="dms:Note">
          <xsd:maxLength value="255"/>
        </xsd:restriction>
      </xsd:simpleType>
    </xsd:element>
    <xsd:element name="CaseOwner" ma:index="5" ma:displayName="Dokumentansvarlig" ma:list="UserInfo" ma:SharePointGroup="0" ma:internalName="Cas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Korrespondance" ma:index="6" ma:displayName="Korrespondance" ma:default="Intern" ma:description="Indgående = det der kommer ind til os -  &#10;Udgående = det der sendes fra os - &#10;Intern = Interne arbejdsdokumenter -&#10;Høring = dokumenter sendt i høring" ma:format="Dropdown" ma:internalName="Korrespondance">
      <xsd:simpleType>
        <xsd:restriction base="dms:Choice">
          <xsd:enumeration value="Indgående"/>
          <xsd:enumeration value="Intern"/>
          <xsd:enumeration value="Udgående"/>
          <xsd:enumeration value="Høring"/>
        </xsd:restriction>
      </xsd:simpleType>
    </xsd:element>
    <xsd:element name="Dato" ma:index="7" ma:displayName="Dato" ma:default="[today]" ma:format="DateOnly" ma:internalName="Dato">
      <xsd:simpleType>
        <xsd:restriction base="dms:DateTime"/>
      </xsd:simpleType>
    </xsd:element>
    <xsd:element name="h7d7b564e6ab40d3aa4d6f9dfb78478c" ma:index="43" ma:taxonomy="true" ma:internalName="h7d7b564e6ab40d3aa4d6f9dfb78478c" ma:taxonomyFieldName="Dokumenttype" ma:displayName="Dokumenttype" ma:default="" ma:fieldId="{17d7b564-e6ab-40d3-aa4d-6f9dfb78478c}" ma:sspId="32224561-ae9f-4114-8e53-c1b9b1969f2f" ma:termSetId="1f9313ec-bcdf-4c8a-8c66-ce0a808409d5" ma:anchorId="00000000-0000-0000-0000-000000000000" ma:open="false" ma:isKeyword="false">
      <xsd:complexType>
        <xsd:sequence>
          <xsd:element ref="pc:Terms" minOccurs="0" maxOccurs="1"/>
        </xsd:sequence>
      </xsd:complexType>
    </xsd:element>
    <xsd:element name="Classification" ma:index="49" nillable="true" ma:displayName="Klassifikation" ma:default="Offentlig" ma:description="Offentlig = Ikke personfølsomt eller hemmeligt - Fortrolig = Personfølesomme oplysninger - &#10;Intern = Internt arbejdsdokument" ma:format="Dropdown" ma:internalName="Classification">
      <xsd:simpleType>
        <xsd:restriction base="dms:Choice">
          <xsd:enumeration value="Offentlig"/>
          <xsd:enumeration value="Intern"/>
          <xsd:enumeration value="Fortrolig"/>
        </xsd:restriction>
      </xsd:simpleType>
    </xsd:element>
  </xsd:schema>
  <xsd:schema xmlns:xsd="http://www.w3.org/2001/XMLSchema" xmlns:xs="http://www.w3.org/2001/XMLSchema" xmlns:dms="http://schemas.microsoft.com/office/2006/documentManagement/types" xmlns:pc="http://schemas.microsoft.com/office/infopath/2007/PartnerControls" targetNamespace="3cf0d5b3-c63b-4d23-a5fc-0dae9d00d5ef" elementFormDefault="qualified">
    <xsd:import namespace="http://schemas.microsoft.com/office/2006/documentManagement/types"/>
    <xsd:import namespace="http://schemas.microsoft.com/office/infopath/2007/PartnerControls"/>
    <xsd:element name="TaxCatchAll" ma:index="44" nillable="true" ma:displayName="Taxonomy Catch All Column" ma:hidden="true" ma:list="{d50d304a-27d9-4a38-b1f2-84aeca743ba3}" ma:internalName="TaxCatchAll" ma:showField="CatchAllData" ma:web="3cf0d5b3-c63b-4d23-a5fc-0dae9d00d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0"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CMAgendaStatus xmlns="584AF591-0290-4C07-8AF4-C19A60C5B2F8" xsi:nil="true"/>
    <h7d7b564e6ab40d3aa4d6f9dfb78478c xmlns="ff038efd-60d5-4198-a271-1b789e3e63e2">
      <Terms xmlns="http://schemas.microsoft.com/office/infopath/2007/PartnerControls">
        <TermInfo xmlns="http://schemas.microsoft.com/office/infopath/2007/PartnerControls">
          <TermName xmlns="http://schemas.microsoft.com/office/infopath/2007/PartnerControls">Bilag</TermName>
          <TermId xmlns="http://schemas.microsoft.com/office/infopath/2007/PartnerControls">04ba603a-ac12-474c-a5d5-407d16aaa8d0</TermId>
        </TermInfo>
      </Terms>
    </h7d7b564e6ab40d3aa4d6f9dfb78478c>
    <CCMMeetingCaseId xmlns="584AF591-0290-4C07-8AF4-C19A60C5B2F8" xsi:nil="true"/>
    <CCMAgendaDocumentStatus xmlns="584AF591-0290-4C07-8AF4-C19A60C5B2F8" xsi:nil="true"/>
    <CCMCognitiveType xmlns="http://schemas.microsoft.com/sharepoint/v3">0</CCMCognitiveType>
    <SvarPaa xmlns="584AF591-0290-4C07-8AF4-C19A60C5B2F8"/>
    <Frist xmlns="584AF591-0290-4C07-8AF4-C19A60C5B2F8" xsi:nil="true"/>
    <CCMAgendaItemId xmlns="584AF591-0290-4C07-8AF4-C19A60C5B2F8" xsi:nil="true"/>
    <CaseOwner xmlns="ff038efd-60d5-4198-a271-1b789e3e63e2">
      <UserInfo>
        <DisplayName>Heidi Theilgaard Hansen (heih)</DisplayName>
        <AccountId>11</AccountId>
        <AccountType/>
      </UserInfo>
    </CaseOwner>
    <ErBesvaret xmlns="584AF591-0290-4C07-8AF4-C19A60C5B2F8">false</ErBesvaret>
    <Beskrivelse xmlns="ff038efd-60d5-4198-a271-1b789e3e63e2">Dokumentnummer: A2019-167829</Beskrivelse>
    <Part xmlns="584AF591-0290-4C07-8AF4-C19A60C5B2F8"/>
    <TaxCatchAll xmlns="3cf0d5b3-c63b-4d23-a5fc-0dae9d00d5ef">
      <Value>1</Value>
    </TaxCatchAll>
    <Afsender xmlns="584AF591-0290-4C07-8AF4-C19A60C5B2F8" xsi:nil="true"/>
    <Classification xmlns="ff038efd-60d5-4198-a271-1b789e3e63e2">Offentlig</Classification>
    <Modtagere xmlns="584AF591-0290-4C07-8AF4-C19A60C5B2F8"/>
    <Korrespondance xmlns="ff038efd-60d5-4198-a271-1b789e3e63e2">Intern</Korrespondance>
    <Dato xmlns="ff038efd-60d5-4198-a271-1b789e3e63e2">2019-10-27T23:00:00+00:00</Dato>
    <Aktindsigt xmlns="584AF591-0290-4C07-8AF4-C19A60C5B2F8">true</Aktindsigt>
    <CCMMeetingCaseLink xmlns="584AF591-0290-4C07-8AF4-C19A60C5B2F8">
      <Url xsi:nil="true"/>
      <Description xsi:nil="true"/>
    </CCMMeetingCaseLink>
    <CCMMetadataExtractionStatus xmlns="http://schemas.microsoft.com/sharepoint/v3">CCMPageCount:Idle;CCMCommentCount:Idle</CCMMetadataExtractionStatus>
    <LocalAttachment xmlns="http://schemas.microsoft.com/sharepoint/v3">false</LocalAttachment>
    <CaseRecordNumber xmlns="http://schemas.microsoft.com/sharepoint/v3">2</CaseRecordNumber>
    <CaseID xmlns="http://schemas.microsoft.com/sharepoint/v3">EMN-2022-19094</CaseID>
    <RegistrationDate xmlns="http://schemas.microsoft.com/sharepoint/v3">2023-01-08T09:16:41+00:00</RegistrationDate>
    <Related xmlns="http://schemas.microsoft.com/sharepoint/v3">false</Related>
    <CCMVisualId xmlns="http://schemas.microsoft.com/sharepoint/v3">EMN-2022-19094</CCMVisualId>
    <Finalized xmlns="http://schemas.microsoft.com/sharepoint/v3">false</Finalized>
    <CCMSystemID xmlns="http://schemas.microsoft.com/sharepoint/v3">c4dad55e-f722-4949-9b5c-2543b1414d3b</CCMSystemID>
    <DocID xmlns="http://schemas.microsoft.com/sharepoint/v3">728994</DocID>
    <CCMTemplateID xmlns="http://schemas.microsoft.com/sharepoint/v3">0</CCMTemplateID>
    <CCMConversation xmlns="http://schemas.microsoft.com/sharepoint/v3" xsi:nil="true"/>
    <CCMPageCount xmlns="http://schemas.microsoft.com/sharepoint/v3">15</CCMPageCount>
    <CCMCommentCount xmlns="http://schemas.microsoft.com/sharepoint/v3">0</CCMCommentCount>
    <CCMPreviewAnnotationsTasks xmlns="http://schemas.microsoft.com/sharepoint/v3">0</CCMPreviewAnnotationsTask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37C12F-EEA2-48F5-998E-9A705E8FBDFD}">
  <ds:schemaRefs>
    <ds:schemaRef ds:uri="3cf0d5b3-c63b-4d23-a5fc-0dae9d00d5ef"/>
    <ds:schemaRef ds:uri="584AF591-0290-4C07-8AF4-C19A60C5B2F8"/>
    <ds:schemaRef ds:uri="ff038efd-60d5-4198-a271-1b789e3e63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60F474-005D-455F-9F85-8A615F9F0A9C}">
  <ds:schemaRefs>
    <ds:schemaRef ds:uri="3cf0d5b3-c63b-4d23-a5fc-0dae9d00d5ef"/>
    <ds:schemaRef ds:uri="584AF591-0290-4C07-8AF4-C19A60C5B2F8"/>
    <ds:schemaRef ds:uri="ff038efd-60d5-4198-a271-1b789e3e63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8AFCA22-6E93-4220-A57E-665AE8FBCC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3080</Words>
  <Application>Microsoft Office PowerPoint</Application>
  <PresentationFormat>Skærmshow (4:3)</PresentationFormat>
  <Paragraphs>194</Paragraphs>
  <Slides>15</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Arial</vt:lpstr>
      <vt:lpstr>Calibri</vt:lpstr>
      <vt:lpstr>Verdana</vt:lpstr>
      <vt:lpstr>Office Theme</vt:lpstr>
      <vt:lpstr>Retningslinjer for  plejefamilier ansat af Varde Kommune gældende  pr. 01.06.2024  Senest revideret 28.10.2024</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Retningslinjer plejefamilier powerpoint - Gældende pr. 1. maj 2024</dc:title>
  <dc:creator>Heidi Theilgaard Hansen</dc:creator>
  <cp:lastModifiedBy>Susan Andersen</cp:lastModifiedBy>
  <cp:revision>3</cp:revision>
  <cp:lastPrinted>2019-10-28T10:11:10Z</cp:lastPrinted>
  <dcterms:modified xsi:type="dcterms:W3CDTF">2024-11-07T09:26:36Z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0x010100AC085CFC53BC46CEA2EADE194AD9D482008CEAA044DEB51749A88567670BB44FFE</vt:lpwstr>
  </property>
  <property fmtid="{D5CDD505-2E9C-101B-9397-08002B2CF9AE}" pid="3" name="Dokumenttype">
    <vt:lpwstr>1;#Bilag|04ba603a-ac12-474c-a5d5-407d16aaa8d0</vt:lpwstr>
  </property>
  <property fmtid="{D5CDD505-2E9C-101B-9397-08002B2CF9AE}" pid="4" name="SourceFileName">
    <vt:lpwstr>21q8l01!.PPTX</vt:lpwstr>
  </property>
  <property fmtid="{D5CDD505-2E9C-101B-9397-08002B2CF9AE}" pid="5" name="CCMCommunication">
    <vt:lpwstr/>
  </property>
  <property fmtid="{D5CDD505-2E9C-101B-9397-08002B2CF9AE}" pid="6" name="CCMReplyToDocCacheId_AA145BE6-B859-401A-B2E0-03BB3E7048FC_">
    <vt:lpwstr>CCMReplyToDocCacheId_AA145BE6-B859-401A-B2E0-03BB3E7048FC_729e1bd1-4769-40cf-adc3-95507da349dc</vt:lpwstr>
  </property>
  <property fmtid="{D5CDD505-2E9C-101B-9397-08002B2CF9AE}" pid="7" name="CCMSystem">
    <vt:lpwstr> </vt:lpwstr>
  </property>
  <property fmtid="{D5CDD505-2E9C-101B-9397-08002B2CF9AE}" pid="8" name="CCMEventContext">
    <vt:lpwstr>bd1df075-f3b6-4417-ae40-07f01e4a67a7</vt:lpwstr>
  </property>
</Properties>
</file>