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1" r:id="rId5"/>
  </p:sldIdLst>
  <p:sldSz cx="9601200" cy="12801600" type="A3"/>
  <p:notesSz cx="6797675" cy="9926638"/>
  <p:defaultTextStyle>
    <a:defPPr>
      <a:defRPr lang="da-DK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65"/>
    <a:srgbClr val="E0DED8"/>
    <a:srgbClr val="E37222"/>
    <a:srgbClr val="FFC9A5"/>
    <a:srgbClr val="A4FFFF"/>
    <a:srgbClr val="A4FAA3"/>
    <a:srgbClr val="FF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2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E4C7A-64F4-4958-A6ED-4E1B702FB08C}" type="doc">
      <dgm:prSet loTypeId="urn:microsoft.com/office/officeart/2005/8/layout/matrix3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2649BB3F-D6C8-4C7F-BFEF-DBE6E8D307F8}">
      <dgm:prSet phldrT="[Tekst]" custT="1"/>
      <dgm:spPr>
        <a:solidFill>
          <a:srgbClr val="A4FFFF"/>
        </a:solidFill>
        <a:ln w="38100">
          <a:solidFill>
            <a:schemeClr val="tx1"/>
          </a:solidFill>
        </a:ln>
      </dgm:spPr>
      <dgm:t>
        <a:bodyPr/>
        <a:lstStyle/>
        <a:p>
          <a:pPr algn="ctr"/>
          <a:endParaRPr lang="da-DK" sz="1050" dirty="0">
            <a:solidFill>
              <a:sysClr val="windowText" lastClr="000000"/>
            </a:solidFill>
          </a:endParaRPr>
        </a:p>
      </dgm:t>
    </dgm:pt>
    <dgm:pt modelId="{1E2D9A9A-F9D9-4B68-9B74-388D8FBC8291}" type="parTrans" cxnId="{4146ECA7-CE91-4B4B-97DF-AC976DD09147}">
      <dgm:prSet/>
      <dgm:spPr/>
      <dgm:t>
        <a:bodyPr/>
        <a:lstStyle/>
        <a:p>
          <a:endParaRPr lang="da-DK"/>
        </a:p>
      </dgm:t>
    </dgm:pt>
    <dgm:pt modelId="{7076C4A0-4974-4888-BB1E-8F651CB3F653}" type="sibTrans" cxnId="{4146ECA7-CE91-4B4B-97DF-AC976DD09147}">
      <dgm:prSet/>
      <dgm:spPr/>
      <dgm:t>
        <a:bodyPr/>
        <a:lstStyle/>
        <a:p>
          <a:endParaRPr lang="da-DK"/>
        </a:p>
      </dgm:t>
    </dgm:pt>
    <dgm:pt modelId="{E136AB1A-4520-4E49-A118-C8094D4920AB}">
      <dgm:prSet phldrT="[Tekst]" custT="1"/>
      <dgm:spPr>
        <a:solidFill>
          <a:srgbClr val="A4FAA3"/>
        </a:solidFill>
        <a:ln w="38100">
          <a:solidFill>
            <a:schemeClr val="tx1"/>
          </a:solidFill>
        </a:ln>
      </dgm:spPr>
      <dgm:t>
        <a:bodyPr/>
        <a:lstStyle/>
        <a:p>
          <a:endParaRPr lang="da-DK" sz="1050" dirty="0">
            <a:solidFill>
              <a:sysClr val="windowText" lastClr="000000"/>
            </a:solidFill>
          </a:endParaRPr>
        </a:p>
      </dgm:t>
    </dgm:pt>
    <dgm:pt modelId="{77A43CCD-E3AD-4856-B4B9-C0E6EB6DDC44}" type="parTrans" cxnId="{0D2CDF07-FADC-459B-9B2D-30692A3ECD35}">
      <dgm:prSet/>
      <dgm:spPr/>
      <dgm:t>
        <a:bodyPr/>
        <a:lstStyle/>
        <a:p>
          <a:endParaRPr lang="da-DK"/>
        </a:p>
      </dgm:t>
    </dgm:pt>
    <dgm:pt modelId="{7D8E3F59-D287-4EF8-B09F-69DAE3A0B4C1}" type="sibTrans" cxnId="{0D2CDF07-FADC-459B-9B2D-30692A3ECD35}">
      <dgm:prSet/>
      <dgm:spPr/>
      <dgm:t>
        <a:bodyPr/>
        <a:lstStyle/>
        <a:p>
          <a:endParaRPr lang="da-DK"/>
        </a:p>
      </dgm:t>
    </dgm:pt>
    <dgm:pt modelId="{267AFDF2-D18A-4AAD-AB43-797997FC71A6}">
      <dgm:prSet phldrT="[Tekst]" custT="1"/>
      <dgm:spPr>
        <a:solidFill>
          <a:srgbClr val="FFC9A5"/>
        </a:solidFill>
        <a:ln w="38100">
          <a:solidFill>
            <a:schemeClr val="tx1"/>
          </a:solidFill>
        </a:ln>
      </dgm:spPr>
      <dgm:t>
        <a:bodyPr/>
        <a:lstStyle/>
        <a:p>
          <a:endParaRPr lang="da-DK" sz="1050" dirty="0"/>
        </a:p>
      </dgm:t>
    </dgm:pt>
    <dgm:pt modelId="{13514522-6035-424E-BC22-32E48A841D9D}" type="parTrans" cxnId="{CCE4D425-8A1E-447B-9A61-AFBB9B45D6FE}">
      <dgm:prSet/>
      <dgm:spPr/>
      <dgm:t>
        <a:bodyPr/>
        <a:lstStyle/>
        <a:p>
          <a:endParaRPr lang="da-DK"/>
        </a:p>
      </dgm:t>
    </dgm:pt>
    <dgm:pt modelId="{D34361C7-934C-4D69-8CA3-77ECDAB64F27}" type="sibTrans" cxnId="{CCE4D425-8A1E-447B-9A61-AFBB9B45D6FE}">
      <dgm:prSet/>
      <dgm:spPr/>
      <dgm:t>
        <a:bodyPr/>
        <a:lstStyle/>
        <a:p>
          <a:endParaRPr lang="da-DK"/>
        </a:p>
      </dgm:t>
    </dgm:pt>
    <dgm:pt modelId="{F2F6393F-2AD2-4962-AD57-2C9C7D842E56}">
      <dgm:prSet phldrT="[Tekst]" custT="1"/>
      <dgm:spPr>
        <a:solidFill>
          <a:srgbClr val="FFA5A5"/>
        </a:solidFill>
        <a:ln w="38100">
          <a:solidFill>
            <a:schemeClr val="tx1"/>
          </a:solidFill>
        </a:ln>
      </dgm:spPr>
      <dgm:t>
        <a:bodyPr/>
        <a:lstStyle/>
        <a:p>
          <a:endParaRPr lang="da-DK" sz="1050" b="1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2E01748-80C5-4A1F-B16C-D41CEEFA8EE8}" type="parTrans" cxnId="{96B6EC77-C107-491B-8343-4196E59C193F}">
      <dgm:prSet/>
      <dgm:spPr/>
      <dgm:t>
        <a:bodyPr/>
        <a:lstStyle/>
        <a:p>
          <a:endParaRPr lang="da-DK"/>
        </a:p>
      </dgm:t>
    </dgm:pt>
    <dgm:pt modelId="{19973F3B-998F-4C91-9DCF-23A80E08B572}" type="sibTrans" cxnId="{96B6EC77-C107-491B-8343-4196E59C193F}">
      <dgm:prSet/>
      <dgm:spPr/>
      <dgm:t>
        <a:bodyPr/>
        <a:lstStyle/>
        <a:p>
          <a:endParaRPr lang="da-DK"/>
        </a:p>
      </dgm:t>
    </dgm:pt>
    <dgm:pt modelId="{8DE00F38-1A48-4CFB-A1A5-8596AAD568F5}" type="pres">
      <dgm:prSet presAssocID="{EAFE4C7A-64F4-4958-A6ED-4E1B702FB08C}" presName="matrix" presStyleCnt="0">
        <dgm:presLayoutVars>
          <dgm:chMax val="1"/>
          <dgm:dir/>
          <dgm:resizeHandles val="exact"/>
        </dgm:presLayoutVars>
      </dgm:prSet>
      <dgm:spPr/>
    </dgm:pt>
    <dgm:pt modelId="{764A8E50-4DBA-441B-8467-9449286044AF}" type="pres">
      <dgm:prSet presAssocID="{EAFE4C7A-64F4-4958-A6ED-4E1B702FB08C}" presName="diamond" presStyleLbl="bgShp" presStyleIdx="0" presStyleCnt="1"/>
      <dgm:spPr>
        <a:solidFill>
          <a:srgbClr val="004165"/>
        </a:solidFill>
      </dgm:spPr>
    </dgm:pt>
    <dgm:pt modelId="{051D0846-621C-4C62-AF83-BDA870A4BD7B}" type="pres">
      <dgm:prSet presAssocID="{EAFE4C7A-64F4-4958-A6ED-4E1B702FB08C}" presName="quad1" presStyleLbl="node1" presStyleIdx="0" presStyleCnt="4" custLinFactNeighborX="-28809" custLinFactNeighborY="-24359">
        <dgm:presLayoutVars>
          <dgm:chMax val="0"/>
          <dgm:chPref val="0"/>
          <dgm:bulletEnabled val="1"/>
        </dgm:presLayoutVars>
      </dgm:prSet>
      <dgm:spPr/>
    </dgm:pt>
    <dgm:pt modelId="{005E1D89-7AEB-485F-A802-586CD6E03D2F}" type="pres">
      <dgm:prSet presAssocID="{EAFE4C7A-64F4-4958-A6ED-4E1B702FB08C}" presName="quad2" presStyleLbl="node1" presStyleIdx="1" presStyleCnt="4" custScaleY="109562" custLinFactNeighborX="28385" custLinFactNeighborY="-24359">
        <dgm:presLayoutVars>
          <dgm:chMax val="0"/>
          <dgm:chPref val="0"/>
          <dgm:bulletEnabled val="1"/>
        </dgm:presLayoutVars>
      </dgm:prSet>
      <dgm:spPr/>
    </dgm:pt>
    <dgm:pt modelId="{4483DF9A-870B-4964-B70F-A7AEFFC2BDC6}" type="pres">
      <dgm:prSet presAssocID="{EAFE4C7A-64F4-4958-A6ED-4E1B702FB08C}" presName="quad3" presStyleLbl="node1" presStyleIdx="2" presStyleCnt="4" custScaleY="55101" custLinFactNeighborX="-30796" custLinFactNeighborY="1303">
        <dgm:presLayoutVars>
          <dgm:chMax val="0"/>
          <dgm:chPref val="0"/>
          <dgm:bulletEnabled val="1"/>
        </dgm:presLayoutVars>
      </dgm:prSet>
      <dgm:spPr/>
    </dgm:pt>
    <dgm:pt modelId="{4D52D35F-E542-40B0-A966-FB906266F71E}" type="pres">
      <dgm:prSet presAssocID="{EAFE4C7A-64F4-4958-A6ED-4E1B702FB08C}" presName="quad4" presStyleLbl="node1" presStyleIdx="3" presStyleCnt="4" custLinFactNeighborX="28385" custLinFactNeighborY="24359">
        <dgm:presLayoutVars>
          <dgm:chMax val="0"/>
          <dgm:chPref val="0"/>
          <dgm:bulletEnabled val="1"/>
        </dgm:presLayoutVars>
      </dgm:prSet>
      <dgm:spPr/>
    </dgm:pt>
  </dgm:ptLst>
  <dgm:cxnLst>
    <dgm:cxn modelId="{0D2CDF07-FADC-459B-9B2D-30692A3ECD35}" srcId="{EAFE4C7A-64F4-4958-A6ED-4E1B702FB08C}" destId="{E136AB1A-4520-4E49-A118-C8094D4920AB}" srcOrd="1" destOrd="0" parTransId="{77A43CCD-E3AD-4856-B4B9-C0E6EB6DDC44}" sibTransId="{7D8E3F59-D287-4EF8-B09F-69DAE3A0B4C1}"/>
    <dgm:cxn modelId="{CCE4D425-8A1E-447B-9A61-AFBB9B45D6FE}" srcId="{EAFE4C7A-64F4-4958-A6ED-4E1B702FB08C}" destId="{267AFDF2-D18A-4AAD-AB43-797997FC71A6}" srcOrd="2" destOrd="0" parTransId="{13514522-6035-424E-BC22-32E48A841D9D}" sibTransId="{D34361C7-934C-4D69-8CA3-77ECDAB64F27}"/>
    <dgm:cxn modelId="{67DC5226-974B-463F-9E74-91E267FCF317}" type="presOf" srcId="{EAFE4C7A-64F4-4958-A6ED-4E1B702FB08C}" destId="{8DE00F38-1A48-4CFB-A1A5-8596AAD568F5}" srcOrd="0" destOrd="0" presId="urn:microsoft.com/office/officeart/2005/8/layout/matrix3"/>
    <dgm:cxn modelId="{0B0FAB2E-B54D-4934-AFE1-B75609784950}" type="presOf" srcId="{F2F6393F-2AD2-4962-AD57-2C9C7D842E56}" destId="{4D52D35F-E542-40B0-A966-FB906266F71E}" srcOrd="0" destOrd="0" presId="urn:microsoft.com/office/officeart/2005/8/layout/matrix3"/>
    <dgm:cxn modelId="{7701F33B-3152-4AF5-A8D9-BCFD8A719DBA}" type="presOf" srcId="{267AFDF2-D18A-4AAD-AB43-797997FC71A6}" destId="{4483DF9A-870B-4964-B70F-A7AEFFC2BDC6}" srcOrd="0" destOrd="0" presId="urn:microsoft.com/office/officeart/2005/8/layout/matrix3"/>
    <dgm:cxn modelId="{9A105C66-8E26-4C92-A9C1-A68EE49FFA79}" type="presOf" srcId="{2649BB3F-D6C8-4C7F-BFEF-DBE6E8D307F8}" destId="{051D0846-621C-4C62-AF83-BDA870A4BD7B}" srcOrd="0" destOrd="0" presId="urn:microsoft.com/office/officeart/2005/8/layout/matrix3"/>
    <dgm:cxn modelId="{96B6EC77-C107-491B-8343-4196E59C193F}" srcId="{EAFE4C7A-64F4-4958-A6ED-4E1B702FB08C}" destId="{F2F6393F-2AD2-4962-AD57-2C9C7D842E56}" srcOrd="3" destOrd="0" parTransId="{72E01748-80C5-4A1F-B16C-D41CEEFA8EE8}" sibTransId="{19973F3B-998F-4C91-9DCF-23A80E08B572}"/>
    <dgm:cxn modelId="{4146ECA7-CE91-4B4B-97DF-AC976DD09147}" srcId="{EAFE4C7A-64F4-4958-A6ED-4E1B702FB08C}" destId="{2649BB3F-D6C8-4C7F-BFEF-DBE6E8D307F8}" srcOrd="0" destOrd="0" parTransId="{1E2D9A9A-F9D9-4B68-9B74-388D8FBC8291}" sibTransId="{7076C4A0-4974-4888-BB1E-8F651CB3F653}"/>
    <dgm:cxn modelId="{9793BCE6-108E-40D1-B84F-4315606C06CC}" type="presOf" srcId="{E136AB1A-4520-4E49-A118-C8094D4920AB}" destId="{005E1D89-7AEB-485F-A802-586CD6E03D2F}" srcOrd="0" destOrd="0" presId="urn:microsoft.com/office/officeart/2005/8/layout/matrix3"/>
    <dgm:cxn modelId="{0B5122A6-DDD8-49DA-B03F-154793D9ACD3}" type="presParOf" srcId="{8DE00F38-1A48-4CFB-A1A5-8596AAD568F5}" destId="{764A8E50-4DBA-441B-8467-9449286044AF}" srcOrd="0" destOrd="0" presId="urn:microsoft.com/office/officeart/2005/8/layout/matrix3"/>
    <dgm:cxn modelId="{36942C42-3BAB-4A61-B5A7-3158B25B474E}" type="presParOf" srcId="{8DE00F38-1A48-4CFB-A1A5-8596AAD568F5}" destId="{051D0846-621C-4C62-AF83-BDA870A4BD7B}" srcOrd="1" destOrd="0" presId="urn:microsoft.com/office/officeart/2005/8/layout/matrix3"/>
    <dgm:cxn modelId="{7BED80FF-D426-4C53-8F8F-DEC076000547}" type="presParOf" srcId="{8DE00F38-1A48-4CFB-A1A5-8596AAD568F5}" destId="{005E1D89-7AEB-485F-A802-586CD6E03D2F}" srcOrd="2" destOrd="0" presId="urn:microsoft.com/office/officeart/2005/8/layout/matrix3"/>
    <dgm:cxn modelId="{A5F94AF9-DF12-41CE-8102-E59402784E17}" type="presParOf" srcId="{8DE00F38-1A48-4CFB-A1A5-8596AAD568F5}" destId="{4483DF9A-870B-4964-B70F-A7AEFFC2BDC6}" srcOrd="3" destOrd="0" presId="urn:microsoft.com/office/officeart/2005/8/layout/matrix3"/>
    <dgm:cxn modelId="{DFA44B88-BA6A-4A42-B5FC-6D8284344319}" type="presParOf" srcId="{8DE00F38-1A48-4CFB-A1A5-8596AAD568F5}" destId="{4D52D35F-E542-40B0-A966-FB906266F71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A8E50-4DBA-441B-8467-9449286044AF}">
      <dsp:nvSpPr>
        <dsp:cNvPr id="0" name=""/>
        <dsp:cNvSpPr/>
      </dsp:nvSpPr>
      <dsp:spPr>
        <a:xfrm>
          <a:off x="190499" y="0"/>
          <a:ext cx="9220200" cy="9220200"/>
        </a:xfrm>
        <a:prstGeom prst="diamond">
          <a:avLst/>
        </a:prstGeom>
        <a:solidFill>
          <a:srgbClr val="00416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D0846-621C-4C62-AF83-BDA870A4BD7B}">
      <dsp:nvSpPr>
        <dsp:cNvPr id="0" name=""/>
        <dsp:cNvSpPr/>
      </dsp:nvSpPr>
      <dsp:spPr>
        <a:xfrm>
          <a:off x="30482" y="0"/>
          <a:ext cx="3595878" cy="3595878"/>
        </a:xfrm>
        <a:prstGeom prst="roundRect">
          <a:avLst/>
        </a:prstGeom>
        <a:solidFill>
          <a:srgbClr val="A4FFFF"/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 dirty="0">
            <a:solidFill>
              <a:sysClr val="windowText" lastClr="000000"/>
            </a:solidFill>
          </a:endParaRPr>
        </a:p>
      </dsp:txBody>
      <dsp:txXfrm>
        <a:off x="206018" y="175536"/>
        <a:ext cx="3244806" cy="3244806"/>
      </dsp:txXfrm>
    </dsp:sp>
    <dsp:sp modelId="{005E1D89-7AEB-485F-A802-586CD6E03D2F}">
      <dsp:nvSpPr>
        <dsp:cNvPr id="0" name=""/>
        <dsp:cNvSpPr/>
      </dsp:nvSpPr>
      <dsp:spPr>
        <a:xfrm>
          <a:off x="5959592" y="0"/>
          <a:ext cx="3595878" cy="3939715"/>
        </a:xfrm>
        <a:prstGeom prst="roundRect">
          <a:avLst/>
        </a:prstGeom>
        <a:solidFill>
          <a:srgbClr val="A4FAA3"/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 dirty="0">
            <a:solidFill>
              <a:sysClr val="windowText" lastClr="000000"/>
            </a:solidFill>
          </a:endParaRPr>
        </a:p>
      </dsp:txBody>
      <dsp:txXfrm>
        <a:off x="6135128" y="175536"/>
        <a:ext cx="3244806" cy="3588643"/>
      </dsp:txXfrm>
    </dsp:sp>
    <dsp:sp modelId="{4483DF9A-870B-4964-B70F-A7AEFFC2BDC6}">
      <dsp:nvSpPr>
        <dsp:cNvPr id="0" name=""/>
        <dsp:cNvSpPr/>
      </dsp:nvSpPr>
      <dsp:spPr>
        <a:xfrm>
          <a:off x="0" y="5602513"/>
          <a:ext cx="3595878" cy="1981364"/>
        </a:xfrm>
        <a:prstGeom prst="roundRect">
          <a:avLst/>
        </a:prstGeom>
        <a:solidFill>
          <a:srgbClr val="FFC9A5"/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 dirty="0"/>
        </a:p>
      </dsp:txBody>
      <dsp:txXfrm>
        <a:off x="96722" y="5699235"/>
        <a:ext cx="3402434" cy="1787920"/>
      </dsp:txXfrm>
    </dsp:sp>
    <dsp:sp modelId="{4D52D35F-E542-40B0-A966-FB906266F71E}">
      <dsp:nvSpPr>
        <dsp:cNvPr id="0" name=""/>
        <dsp:cNvSpPr/>
      </dsp:nvSpPr>
      <dsp:spPr>
        <a:xfrm>
          <a:off x="5959592" y="5624321"/>
          <a:ext cx="3595878" cy="3595878"/>
        </a:xfrm>
        <a:prstGeom prst="roundRect">
          <a:avLst/>
        </a:prstGeom>
        <a:solidFill>
          <a:srgbClr val="FFA5A5"/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b="1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35128" y="5799857"/>
        <a:ext cx="3244806" cy="3244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492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780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49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836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873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107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979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65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971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05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459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E6EA-7F6D-45B3-A68F-C071EDE824DB}" type="datetimeFigureOut">
              <a:rPr lang="da-DK" smtClean="0"/>
              <a:t>25-03-2025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E5E67-B1BD-4658-89BA-8AE10AEFC8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686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hyperlink" Target="https://foreningsportalen-varde.kmd.dk/" TargetMode="External"/><Relationship Id="rId5" Type="http://schemas.openxmlformats.org/officeDocument/2006/relationships/diagramLayout" Target="../diagrams/layout1.xml"/><Relationship Id="rId10" Type="http://schemas.openxmlformats.org/officeDocument/2006/relationships/hyperlink" Target="https://www.vardekommune.dk/fritid-og-foreninger" TargetMode="Externa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84639" y="7932540"/>
            <a:ext cx="4665198" cy="5034475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76470"/>
            <a:ext cx="3020575" cy="982802"/>
          </a:xfrm>
          <a:prstGeom prst="rect">
            <a:avLst/>
          </a:prstGeom>
        </p:spPr>
      </p:pic>
      <p:sp>
        <p:nvSpPr>
          <p:cNvPr id="4" name="Titel 1"/>
          <p:cNvSpPr txBox="1">
            <a:spLocks/>
          </p:cNvSpPr>
          <p:nvPr/>
        </p:nvSpPr>
        <p:spPr>
          <a:xfrm>
            <a:off x="0" y="16202"/>
            <a:ext cx="9431927" cy="822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5400" b="1" dirty="0">
                <a:ln>
                  <a:solidFill>
                    <a:sysClr val="windowText" lastClr="000000"/>
                  </a:solidFill>
                </a:ln>
                <a:solidFill>
                  <a:srgbClr val="E37222"/>
                </a:solidFill>
                <a:latin typeface="Arial Narrow" panose="020B0606020202030204" pitchFamily="34" charset="0"/>
              </a:rPr>
              <a:t>Foreningernes</a:t>
            </a:r>
            <a:r>
              <a:rPr lang="da-DK" sz="5400" b="1" dirty="0">
                <a:solidFill>
                  <a:srgbClr val="E0DED8"/>
                </a:solidFill>
                <a:latin typeface="Arial Narrow" panose="020B0606020202030204" pitchFamily="34" charset="0"/>
              </a:rPr>
              <a:t> </a:t>
            </a:r>
            <a:r>
              <a:rPr lang="da-DK" sz="4652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4165"/>
                </a:solidFill>
                <a:latin typeface="Arial Narrow" panose="020B0606020202030204" pitchFamily="34" charset="0"/>
              </a:rPr>
              <a:t>årshjul 2025</a:t>
            </a:r>
            <a:endParaRPr lang="da-DK" sz="4652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004165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18518609"/>
              </p:ext>
            </p:extLst>
          </p:nvPr>
        </p:nvGraphicFramePr>
        <p:xfrm>
          <a:off x="0" y="1524000"/>
          <a:ext cx="9601200" cy="922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50" name="Picture 2" descr="Billedresultat for årstider 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385" y="3539072"/>
            <a:ext cx="5168430" cy="519005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Lige forbindelse 7"/>
          <p:cNvCxnSpPr/>
          <p:nvPr/>
        </p:nvCxnSpPr>
        <p:spPr>
          <a:xfrm>
            <a:off x="295905" y="838243"/>
            <a:ext cx="8879771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felt 6"/>
          <p:cNvSpPr txBox="1"/>
          <p:nvPr/>
        </p:nvSpPr>
        <p:spPr>
          <a:xfrm>
            <a:off x="295905" y="1587166"/>
            <a:ext cx="344942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Uge 1: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VAKS i vinterferien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1/1.: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Pulje for Kultur- og større idrætsarrangement</a:t>
            </a:r>
            <a:b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15/1: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Indstilling til Årets Mestre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15/1: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Indstilling til Foreningsprisen</a:t>
            </a:r>
          </a:p>
          <a:p>
            <a:pPr lvl="1"/>
            <a:endParaRPr lang="da-DK" sz="1000" b="1" u="sng" dirty="0">
              <a:solidFill>
                <a:srgbClr val="00416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Februar</a:t>
            </a:r>
            <a:endParaRPr lang="da-DK" sz="1000" dirty="0">
              <a:solidFill>
                <a:srgbClr val="004165"/>
              </a:solidFill>
              <a:latin typeface="Arial Narrow" panose="020B060602020203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1/2: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Renoveringspuljen og mindre anlægsopgaver (Forbeholdt foreninger, der selv ejer deres klublokaler)</a:t>
            </a:r>
          </a:p>
          <a:p>
            <a:pPr lvl="1"/>
            <a:endParaRPr lang="da-DK" sz="10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Vedligeholdelsespuljen kommunale bygninger – mindre renoverings- og ombygningsprojekter (Foreninger i faste kommunale lokaler) </a:t>
            </a:r>
            <a:endParaRPr lang="da-DK" sz="1000" b="1" u="sng" dirty="0">
              <a:solidFill>
                <a:srgbClr val="00416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Marts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1/3: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Pulje til udendørsanlæg (idrætsforeninger)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6184146" y="1587166"/>
            <a:ext cx="35356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April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1/4: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Medlemstilskud</a:t>
            </a:r>
          </a:p>
          <a:p>
            <a:pPr lvl="0"/>
            <a:endParaRPr lang="da-DK" sz="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1/4: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Tilskud til lederuddannelse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1/4.: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Puljen for Kultur- og større idrætsarrangement</a:t>
            </a:r>
            <a:endParaRPr lang="da-DK" sz="10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1/4 - 30/6: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Lokaletilskud</a:t>
            </a:r>
          </a:p>
          <a:p>
            <a:pPr lvl="0"/>
            <a:endParaRPr lang="da-DK" sz="6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1/5: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Åbning for booking af kommunale lokaler til næste sæson</a:t>
            </a:r>
          </a:p>
          <a:p>
            <a:pPr lvl="0"/>
            <a:endParaRPr lang="da-DK" sz="6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Uge 19: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VAKS i sommerferien</a:t>
            </a:r>
          </a:p>
          <a:p>
            <a:pPr lvl="0"/>
            <a:endParaRPr lang="da-DK" sz="6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15/5: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Booking lukkes til behandling af ansøgninger</a:t>
            </a:r>
          </a:p>
          <a:p>
            <a:pPr lvl="0"/>
            <a:endParaRPr lang="da-DK" sz="6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Kursus for nye formænd og kasserer</a:t>
            </a:r>
            <a:endParaRPr lang="da-DK" sz="10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Juni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15/6: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Booking åbnes igen</a:t>
            </a:r>
          </a:p>
          <a:p>
            <a:pPr lvl="1"/>
            <a:endParaRPr lang="da-DK" sz="6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30/6: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Sidste frist for ansøgning for at søge lokaletilskud</a:t>
            </a:r>
            <a:b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sz="1000" dirty="0">
              <a:solidFill>
                <a:sysClr val="windowText" lastClr="000000"/>
              </a:solidFill>
            </a:endParaRPr>
          </a:p>
          <a:p>
            <a:pPr marL="627063" indent="-627063"/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Kursus for nye formænd og kasserer</a:t>
            </a:r>
            <a:endParaRPr lang="da-DK" sz="10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1000" dirty="0"/>
          </a:p>
        </p:txBody>
      </p:sp>
      <p:sp>
        <p:nvSpPr>
          <p:cNvPr id="10" name="Tekstfelt 9"/>
          <p:cNvSpPr txBox="1"/>
          <p:nvPr/>
        </p:nvSpPr>
        <p:spPr>
          <a:xfrm>
            <a:off x="6184146" y="7901844"/>
            <a:ext cx="35006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August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1/8: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Puljen til udendørsanlæg (idrætsforeninger)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Uge 35: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VAKS i efterårsferien</a:t>
            </a:r>
          </a:p>
          <a:p>
            <a:pPr lvl="1"/>
            <a:endParaRPr lang="da-DK" sz="10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da-DK" sz="1000" b="1" dirty="0">
              <a:solidFill>
                <a:srgbClr val="E3722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</a:t>
            </a: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1.9.: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Puljen for Kultur- og større idrætsarrangementer</a:t>
            </a:r>
          </a:p>
          <a:p>
            <a:pPr lvl="0"/>
            <a:endParaRPr lang="da-DK" sz="10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da-DK" sz="1000" b="1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1/9: </a:t>
            </a:r>
            <a:r>
              <a:rPr lang="da-DK" sz="10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Renoveringspuljen og mindre anlægsopgaver (Forbeholdt foreninger, der selv ejer deres klublokaler)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00" dirty="0"/>
          </a:p>
        </p:txBody>
      </p:sp>
      <p:sp>
        <p:nvSpPr>
          <p:cNvPr id="11" name="Tekstfelt 10"/>
          <p:cNvSpPr txBox="1"/>
          <p:nvPr/>
        </p:nvSpPr>
        <p:spPr>
          <a:xfrm>
            <a:off x="96398" y="7346727"/>
            <a:ext cx="343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</a:t>
            </a:r>
          </a:p>
          <a:p>
            <a:pPr lvl="0"/>
            <a:endParaRPr lang="da-DK" sz="10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ktangel: afrundede hjørner 1">
            <a:extLst>
              <a:ext uri="{FF2B5EF4-FFF2-40B4-BE49-F238E27FC236}">
                <a16:creationId xmlns:a16="http://schemas.microsoft.com/office/drawing/2014/main" id="{58DD7D54-B761-4FEE-BC6F-1E9BE0A07247}"/>
              </a:ext>
            </a:extLst>
          </p:cNvPr>
          <p:cNvSpPr/>
          <p:nvPr/>
        </p:nvSpPr>
        <p:spPr>
          <a:xfrm>
            <a:off x="5222925" y="11111812"/>
            <a:ext cx="4343211" cy="1533844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B4FC84D-0C3D-4A57-8F82-DEC3B2C44461}"/>
              </a:ext>
            </a:extLst>
          </p:cNvPr>
          <p:cNvSpPr txBox="1"/>
          <p:nvPr/>
        </p:nvSpPr>
        <p:spPr>
          <a:xfrm>
            <a:off x="5206883" y="11350737"/>
            <a:ext cx="44521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srgbClr val="004165"/>
                </a:solidFill>
              </a:rPr>
              <a:t>Deadlines for afleverings og ansøgningsfrister. </a:t>
            </a:r>
          </a:p>
          <a:p>
            <a:endParaRPr lang="da-DK" sz="1400" b="1" dirty="0">
              <a:solidFill>
                <a:srgbClr val="004165"/>
              </a:solidFill>
            </a:endParaRPr>
          </a:p>
          <a:p>
            <a:r>
              <a:rPr lang="da-DK" sz="1400" b="1" dirty="0">
                <a:solidFill>
                  <a:srgbClr val="004165"/>
                </a:solidFill>
              </a:rPr>
              <a:t>Mail: </a:t>
            </a:r>
            <a:r>
              <a:rPr lang="da-DK" sz="1400" dirty="0">
                <a:solidFill>
                  <a:srgbClr val="004165"/>
                </a:solidFill>
              </a:rPr>
              <a:t>kulturogfritid@varde.dk</a:t>
            </a:r>
          </a:p>
          <a:p>
            <a:r>
              <a:rPr lang="da-DK" sz="1400" b="1" dirty="0">
                <a:solidFill>
                  <a:srgbClr val="004165"/>
                </a:solidFill>
              </a:rPr>
              <a:t>Web: </a:t>
            </a:r>
            <a:r>
              <a:rPr lang="da-DK" sz="1400" dirty="0">
                <a:solidFill>
                  <a:srgbClr val="004165"/>
                </a:solidFill>
                <a:hlinkClick r:id="rId10"/>
              </a:rPr>
              <a:t>https://www.vardekommune.dk/fritid-og-foreninger</a:t>
            </a:r>
            <a:r>
              <a:rPr lang="da-DK" sz="1400" dirty="0">
                <a:solidFill>
                  <a:srgbClr val="004165"/>
                </a:solidFill>
              </a:rPr>
              <a:t> </a:t>
            </a:r>
          </a:p>
          <a:p>
            <a:r>
              <a:rPr lang="da-DK" sz="1400" dirty="0">
                <a:solidFill>
                  <a:srgbClr val="004165"/>
                </a:solidFill>
              </a:rPr>
              <a:t>           </a:t>
            </a:r>
            <a:r>
              <a:rPr lang="da-DK" sz="1400" dirty="0">
                <a:solidFill>
                  <a:srgbClr val="004165"/>
                </a:solidFill>
                <a:hlinkClick r:id="rId11"/>
              </a:rPr>
              <a:t>https://foreningsportalen-varde.kmd.dk/</a:t>
            </a:r>
            <a:r>
              <a:rPr lang="da-DK" sz="1400" dirty="0">
                <a:solidFill>
                  <a:srgbClr val="004165"/>
                </a:solidFill>
              </a:rPr>
              <a:t> </a:t>
            </a:r>
          </a:p>
        </p:txBody>
      </p:sp>
      <p:sp>
        <p:nvSpPr>
          <p:cNvPr id="15" name="Rektangel: afrundede hjørner 1">
            <a:extLst>
              <a:ext uri="{FF2B5EF4-FFF2-40B4-BE49-F238E27FC236}">
                <a16:creationId xmlns:a16="http://schemas.microsoft.com/office/drawing/2014/main" id="{58DD7D54-B761-4FEE-BC6F-1E9BE0A07247}"/>
              </a:ext>
            </a:extLst>
          </p:cNvPr>
          <p:cNvSpPr/>
          <p:nvPr/>
        </p:nvSpPr>
        <p:spPr>
          <a:xfrm>
            <a:off x="1" y="9260114"/>
            <a:ext cx="3632158" cy="1507723"/>
          </a:xfrm>
          <a:prstGeom prst="roundRect">
            <a:avLst/>
          </a:prstGeom>
          <a:solidFill>
            <a:srgbClr val="E0DED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 dirty="0"/>
          </a:p>
        </p:txBody>
      </p:sp>
      <p:sp>
        <p:nvSpPr>
          <p:cNvPr id="5" name="Tekstfelt 4"/>
          <p:cNvSpPr txBox="1"/>
          <p:nvPr/>
        </p:nvSpPr>
        <p:spPr>
          <a:xfrm>
            <a:off x="192795" y="9499579"/>
            <a:ext cx="39033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u="sng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Løbende ansøgninger</a:t>
            </a:r>
          </a:p>
          <a:p>
            <a:br>
              <a:rPr lang="da-DK" sz="1000" dirty="0">
                <a:solidFill>
                  <a:srgbClr val="00416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</a:rPr>
              <a:t>-Foreningernes Initiativ- og Udviklingspulje</a:t>
            </a:r>
          </a:p>
          <a:p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</a:rPr>
              <a:t>-Idepuljen</a:t>
            </a:r>
          </a:p>
          <a:p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</a:rPr>
              <a:t>-Skiltepuljen</a:t>
            </a:r>
          </a:p>
        </p:txBody>
      </p:sp>
    </p:spTree>
    <p:extLst>
      <p:ext uri="{BB962C8B-B14F-4D97-AF65-F5344CB8AC3E}">
        <p14:creationId xmlns:p14="http://schemas.microsoft.com/office/powerpoint/2010/main" val="5224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1ACB2DD6A3BA7E41AC0D8E1D30A91FFA" ma:contentTypeVersion="3" ma:contentTypeDescription="GetOrganized dokument" ma:contentTypeScope="" ma:versionID="90d35bf93924306487313bff8cc19e12">
  <xsd:schema xmlns:xsd="http://www.w3.org/2001/XMLSchema" xmlns:xs="http://www.w3.org/2001/XMLSchema" xmlns:p="http://schemas.microsoft.com/office/2006/metadata/properties" xmlns:ns1="http://schemas.microsoft.com/sharepoint/v3" xmlns:ns2="EFB18A74-8EB2-4BC3-8497-74C30ED0BFF1" xmlns:ns3="ff038efd-60d5-4198-a271-1b789e3e63e2" xmlns:ns4="028613e9-3b8b-4977-843e-50f53e511727" targetNamespace="http://schemas.microsoft.com/office/2006/metadata/properties" ma:root="true" ma:fieldsID="92a45b0e80688c4014d1ab8b6d61d4ff" ns1:_="" ns2:_="" ns3:_="" ns4:_="">
    <xsd:import namespace="http://schemas.microsoft.com/sharepoint/v3"/>
    <xsd:import namespace="EFB18A74-8EB2-4BC3-8497-74C30ED0BFF1"/>
    <xsd:import namespace="ff038efd-60d5-4198-a271-1b789e3e63e2"/>
    <xsd:import namespace="028613e9-3b8b-4977-843e-50f53e511727"/>
    <xsd:element name="properties">
      <xsd:complexType>
        <xsd:sequence>
          <xsd:element name="documentManagement">
            <xsd:complexType>
              <xsd:all>
                <xsd:element ref="ns2:Part" minOccurs="0"/>
                <xsd:element ref="ns2:Part_x003a_VisNavn" minOccurs="0"/>
                <xsd:element ref="ns3:Beskrivelse" minOccurs="0"/>
                <xsd:element ref="ns3:CaseOwner"/>
                <xsd:element ref="ns3:Korrespondance"/>
                <xsd:element ref="ns3:Dato"/>
                <xsd:element ref="ns2:SvarPaa" minOccurs="0"/>
                <xsd:element ref="ns2:Frist" minOccurs="0"/>
                <xsd:element ref="ns2:CCMAgendaDocumentStatus" minOccurs="0"/>
                <xsd:element ref="ns2:CCMMeetingCaseLink" minOccurs="0"/>
                <xsd:element ref="ns2:ErBesvaret" minOccurs="0"/>
                <xsd:element ref="ns2:CCMAgendaStatus" minOccurs="0"/>
                <xsd:element ref="ns1:CCMCognitiveType" minOccurs="0"/>
                <xsd:element ref="ns1:CaseID" minOccurs="0"/>
                <xsd:element ref="ns1:CCMVisual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TemplateID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1:CCMConversation" minOccurs="0"/>
                <xsd:element ref="ns1:CCMPageCount" minOccurs="0"/>
                <xsd:element ref="ns1:CCMCommentCount" minOccurs="0"/>
                <xsd:element ref="ns1:CCMPreviewAnnotationsTasks" minOccurs="0"/>
                <xsd:element ref="ns1:CCMMetadataExtractionStatus" minOccurs="0"/>
                <xsd:element ref="ns1:CCMSubID" minOccurs="0"/>
                <xsd:element ref="ns1:CCMManageRelations" minOccurs="0"/>
                <xsd:element ref="ns3:h7d7b564e6ab40d3aa4d6f9dfb78478c" minOccurs="0"/>
                <xsd:element ref="ns4:TaxCatchAll" minOccurs="0"/>
                <xsd:element ref="ns2:CCMMeetingCaseId" minOccurs="0"/>
                <xsd:element ref="ns2:CCMAgendaItemId" minOccurs="0"/>
                <xsd:element ref="ns2:AgendaStatusIcon" minOccurs="0"/>
                <xsd:element ref="ns2:Aktindsigt" minOccurs="0"/>
                <xsd:element ref="ns3:Classification" minOccurs="0"/>
                <xsd:element ref="ns1:CCMOnlineStatus" minOccurs="0"/>
                <xsd:element ref="ns2:Afsender" minOccurs="0"/>
                <xsd:element ref="ns2:Modtage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CMCognitiveType" ma:index="15" nillable="true" ma:displayName="CognitiveType" ma:decimals="0" ma:description="" ma:hidden="true" ma:internalName="CCMCognitiveType" ma:readOnly="false">
      <xsd:simpleType>
        <xsd:restriction base="dms:Number"/>
      </xsd:simpleType>
    </xsd:element>
    <xsd:element name="CaseID" ma:index="20" nillable="true" ma:displayName="Sags ID" ma:default="Tildeler" ma:internalName="CaseID" ma:readOnly="true">
      <xsd:simpleType>
        <xsd:restriction base="dms:Text"/>
      </xsd:simpleType>
    </xsd:element>
    <xsd:element name="CCMVisualId" ma:index="21" nillable="true" ma:displayName="Sags ID" ma:default="Tildeler" ma:internalName="CCMVisualId" ma:readOnly="true">
      <xsd:simpleType>
        <xsd:restriction base="dms:Text"/>
      </xsd:simpleType>
    </xsd:element>
    <xsd:element name="DocID" ma:index="22" nillable="true" ma:displayName="Dok ID" ma:default="Tildeler" ma:internalName="DocID" ma:readOnly="true">
      <xsd:simpleType>
        <xsd:restriction base="dms:Text"/>
      </xsd:simpleType>
    </xsd:element>
    <xsd:element name="Finalized" ma:index="23" nillable="true" ma:displayName="Endeligt" ma:default="False" ma:internalName="Finalized" ma:readOnly="true">
      <xsd:simpleType>
        <xsd:restriction base="dms:Boolean"/>
      </xsd:simpleType>
    </xsd:element>
    <xsd:element name="Related" ma:index="24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25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26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7" nillable="true" ma:displayName="Lokalt bilag" ma:default="False" ma:description="" ma:internalName="LocalAttachment" ma:readOnly="true">
      <xsd:simpleType>
        <xsd:restriction base="dms:Boolean"/>
      </xsd:simpleType>
    </xsd:element>
    <xsd:element name="CCMTemplateName" ma:index="28" nillable="true" ma:displayName="Skabelonnavn" ma:internalName="CCMTemplateName" ma:readOnly="true">
      <xsd:simpleType>
        <xsd:restriction base="dms:Text"/>
      </xsd:simpleType>
    </xsd:element>
    <xsd:element name="CCMTemplateVersion" ma:index="29" nillable="true" ma:displayName="Skabelonversion" ma:internalName="CCMTemplateVersion" ma:readOnly="true">
      <xsd:simpleType>
        <xsd:restriction base="dms:Text"/>
      </xsd:simpleType>
    </xsd:element>
    <xsd:element name="CCMTemplateID" ma:index="30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SystemID" ma:index="31" nillable="true" ma:displayName="CCMSystemID" ma:hidden="true" ma:internalName="CCMSystemID" ma:readOnly="true">
      <xsd:simpleType>
        <xsd:restriction base="dms:Text"/>
      </xsd:simpleType>
    </xsd:element>
    <xsd:element name="WasEncrypted" ma:index="32" nillable="true" ma:displayName="Krypteret" ma:default="False" ma:internalName="WasEncrypted" ma:readOnly="true">
      <xsd:simpleType>
        <xsd:restriction base="dms:Boolean"/>
      </xsd:simpleType>
    </xsd:element>
    <xsd:element name="WasSigned" ma:index="33" nillable="true" ma:displayName="Signeret" ma:default="False" ma:internalName="WasSigned" ma:readOnly="true">
      <xsd:simpleType>
        <xsd:restriction base="dms:Boolean"/>
      </xsd:simpleType>
    </xsd:element>
    <xsd:element name="MailHasAttachments" ma:index="34" nillable="true" ma:displayName="E-mail har vedhæftede filer" ma:default="False" ma:internalName="MailHasAttachments" ma:readOnly="true">
      <xsd:simpleType>
        <xsd:restriction base="dms:Boolean"/>
      </xsd:simpleType>
    </xsd:element>
    <xsd:element name="CCMConversation" ma:index="35" nillable="true" ma:displayName="Samtale" ma:description="" ma:internalName="CCMConversation" ma:readOnly="true">
      <xsd:simpleType>
        <xsd:restriction base="dms:Text"/>
      </xsd:simpleType>
    </xsd:element>
    <xsd:element name="CCMPageCount" ma:index="37" nillable="true" ma:displayName="Sider" ma:decimals="0" ma:description="" ma:internalName="CCMPageCount" ma:readOnly="true">
      <xsd:simpleType>
        <xsd:restriction base="dms:Number"/>
      </xsd:simpleType>
    </xsd:element>
    <xsd:element name="CCMCommentCount" ma:index="38" nillable="true" ma:displayName="Kommentarer" ma:decimals="0" ma:description="" ma:internalName="CCMCommentCount" ma:readOnly="true">
      <xsd:simpleType>
        <xsd:restriction base="dms:Number"/>
      </xsd:simpleType>
    </xsd:element>
    <xsd:element name="CCMPreviewAnnotationsTasks" ma:index="39" nillable="true" ma:displayName="Opgaver" ma:decimals="0" ma:description="" ma:internalName="CCMPreviewAnnotationsTasks" ma:readOnly="true">
      <xsd:simpleType>
        <xsd:restriction base="dms:Number"/>
      </xsd:simpleType>
    </xsd:element>
    <xsd:element name="CCMMetadataExtractionStatus" ma:index="40" nillable="true" ma:displayName="CCMMetadataExtractionStatus" ma:default="CCMPageCount:InProgress;CCMCommentCount:InProgress" ma:description="" ma:hidden="true" ma:internalName="CCMMetadataExtractionStatus" ma:readOnly="false">
      <xsd:simpleType>
        <xsd:restriction base="dms:Text"/>
      </xsd:simpleType>
    </xsd:element>
    <xsd:element name="CCMSubID" ma:index="41" nillable="true" ma:displayName="UndersagsId" ma:description="" ma:internalName="CCMSubID" ma:readOnly="true">
      <xsd:simpleType>
        <xsd:restriction base="dms:Text">
          <xsd:maxLength value="255"/>
        </xsd:restriction>
      </xsd:simpleType>
    </xsd:element>
    <xsd:element name="CCMManageRelations" ma:index="42" nillable="true" ma:displayName="Bilag" ma:description="" ma:internalName="CCMManageRelations" ma:readOnly="true">
      <xsd:simpleType>
        <xsd:restriction base="dms:Text">
          <xsd:maxLength value="255"/>
        </xsd:restriction>
      </xsd:simpleType>
    </xsd:element>
    <xsd:element name="CCMOnlineStatus" ma:index="53" nillable="true" ma:displayName="Online status" ma:description="" ma:format="Dropdown" ma:internalName="CCMOnlineStatus" ma:readOnly="true">
      <xsd:simpleType>
        <xsd:restriction base="dms:Choice">
          <xsd:enumeration value="OneDrive"/>
          <xsd:enumeration value="SharePointOnline"/>
          <xsd:enumeration value="Teams"/>
          <xsd:enumeration value="SharePointOnlineSync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18A74-8EB2-4BC3-8497-74C30ED0BFF1" elementFormDefault="qualified">
    <xsd:import namespace="http://schemas.microsoft.com/office/2006/documentManagement/types"/>
    <xsd:import namespace="http://schemas.microsoft.com/office/infopath/2007/PartnerControls"/>
    <xsd:element name="Part" ma:index="2" nillable="true" ma:displayName="Part" ma:list="{A5E6578D-A73B-47F4-A3A5-F0F1E06227FE}" ma:internalName="Part" ma:readOnly="false" ma:showField="FullNam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art_x003a_VisNavn" ma:index="3" nillable="true" ma:displayName="Part:VisNavn" ma:list="{A5E6578D-A73B-47F4-A3A5-F0F1E06227FE}" ma:internalName="Part_x003a_VisNavn" ma:readOnly="true" ma:showField="VisNavn" ma:web="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varPaa" ma:index="9" nillable="true" ma:displayName="Svar på" ma:list="{EFB18A74-8EB2-4BC3-8497-74C30ED0BFF1}" ma:internalName="SvarPaa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rist" ma:index="10" nillable="true" ma:displayName="Frist" ma:format="DateOnly" ma:internalName="Frist">
      <xsd:simpleType>
        <xsd:restriction base="dms:DateTime"/>
      </xsd:simpleType>
    </xsd:element>
    <xsd:element name="CCMAgendaDocumentStatus" ma:index="11" nillable="true" ma:displayName="Status for dagsordensdokument" ma:format="Dropdown" ma:internalName="CCMAgendaDocumentStatus">
      <xsd:simpleType>
        <xsd:restriction base="dms:Choice">
          <xsd:enumeration value="Udkast"/>
          <xsd:enumeration value="Under udarbejdelse"/>
          <xsd:enumeration value="Klar"/>
        </xsd:restriction>
      </xsd:simpleType>
    </xsd:element>
    <xsd:element name="CCMMeetingCaseLink" ma:index="12" nillable="true" ma:displayName="Mødesag" ma:format="Hyperlink" ma:hidden="true" ma:internalName="CCMMeetingCaseLink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ErBesvaret" ma:index="13" nillable="true" ma:displayName="Er besvaret?" ma:default="0" ma:hidden="true" ma:internalName="ErBesvaret">
      <xsd:simpleType>
        <xsd:restriction base="dms:Boolean"/>
      </xsd:simpleType>
    </xsd:element>
    <xsd:element name="CCMAgendaStatus" ma:index="14" nillable="true" ma:displayName="Dagsordenstatus" ma:default="" ma:format="Dropdown" ma:hidden="true" ma:internalName="CCMAgendaStatus" ma:readOnly="false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Id" ma:index="45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AgendaItemId" ma:index="46" nillable="true" ma:displayName="CCMAgendaItemId" ma:decimals="0" ma:hidden="true" ma:internalName="CCMAgendaItemId">
      <xsd:simpleType>
        <xsd:restriction base="dms:Number"/>
      </xsd:simpleType>
    </xsd:element>
    <xsd:element name="AgendaStatusIcon" ma:index="47" nillable="true" ma:displayName="Ikon for dagsordensstatus" ma:internalName="AgendaStatusIcon" ma:readOnly="true">
      <xsd:simpleType>
        <xsd:restriction base="dms:Unknown"/>
      </xsd:simpleType>
    </xsd:element>
    <xsd:element name="Aktindsigt" ma:index="48" nillable="true" ma:displayName="Aktindsigt" ma:default="1" ma:hidden="true" ma:internalName="Aktindsigt">
      <xsd:simpleType>
        <xsd:restriction base="dms:Boolean"/>
      </xsd:simpleType>
    </xsd:element>
    <xsd:element name="Afsender" ma:index="54" nillable="true" ma:displayName="Afsender" ma:list="{A5E6578D-A73B-47F4-A3A5-F0F1E06227FE}" ma:internalName="Afsender" ma:showField="VisNavn">
      <xsd:simpleType>
        <xsd:restriction base="dms:Lookup"/>
      </xsd:simpleType>
    </xsd:element>
    <xsd:element name="Modtagere" ma:index="55" nillable="true" ma:displayName="Modtagere" ma:list="{A5E6578D-A73B-47F4-A3A5-F0F1E06227FE}" ma:internalName="Modtagere" ma:showField="VisNav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38efd-60d5-4198-a271-1b789e3e63e2" elementFormDefault="qualified">
    <xsd:import namespace="http://schemas.microsoft.com/office/2006/documentManagement/types"/>
    <xsd:import namespace="http://schemas.microsoft.com/office/infopath/2007/PartnerControls"/>
    <xsd:element name="Beskrivelse" ma:index="4" nillable="true" ma:displayName="Beskrivelse" ma:internalName="Beskrivelse">
      <xsd:simpleType>
        <xsd:restriction base="dms:Note">
          <xsd:maxLength value="255"/>
        </xsd:restriction>
      </xsd:simpleType>
    </xsd:element>
    <xsd:element name="CaseOwner" ma:index="5" ma:displayName="Dokumentansvarlig" ma:list="UserInfo" ma:SharePointGroup="0" ma:internalName="Case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orrespondance" ma:index="6" ma:displayName="Korrespondance" ma:default="Intern" ma:description="Indgående = det der kommer ind til os -  &#10;Udgående = det der sendes fra os - &#10;Intern = Interne arbejdsdokumenter -&#10;Høring = dokumenter sendt i høring" ma:format="Dropdown" ma:internalName="Korrespondance">
      <xsd:simpleType>
        <xsd:restriction base="dms:Choice">
          <xsd:enumeration value="Indgående"/>
          <xsd:enumeration value="Intern"/>
          <xsd:enumeration value="Udgående"/>
          <xsd:enumeration value="Høring"/>
        </xsd:restriction>
      </xsd:simpleType>
    </xsd:element>
    <xsd:element name="Dato" ma:index="7" ma:displayName="Dato" ma:default="[today]" ma:format="DateOnly" ma:internalName="Dato">
      <xsd:simpleType>
        <xsd:restriction base="dms:DateTime"/>
      </xsd:simpleType>
    </xsd:element>
    <xsd:element name="h7d7b564e6ab40d3aa4d6f9dfb78478c" ma:index="43" ma:taxonomy="true" ma:internalName="h7d7b564e6ab40d3aa4d6f9dfb78478c" ma:taxonomyFieldName="Dokumenttype" ma:displayName="Dokumenttype" ma:default="" ma:fieldId="{17d7b564-e6ab-40d3-aa4d-6f9dfb78478c}" ma:sspId="32224561-ae9f-4114-8e53-c1b9b1969f2f" ma:termSetId="1f9313ec-bcdf-4c8a-8c66-ce0a808409d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assification" ma:index="49" nillable="true" ma:displayName="Klassifikation" ma:default="Offentlig" ma:description="Offentlig = Ikke personfølsomt eller hemmeligt - Fortrolig = Personfølesomme oplysninger - &#10;Intern = Internt arbejdsdokument" ma:format="Dropdown" ma:internalName="Classification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613e9-3b8b-4977-843e-50f53e511727" elementFormDefault="qualified">
    <xsd:import namespace="http://schemas.microsoft.com/office/2006/documentManagement/types"/>
    <xsd:import namespace="http://schemas.microsoft.com/office/infopath/2007/PartnerControls"/>
    <xsd:element name="TaxCatchAll" ma:index="44" nillable="true" ma:displayName="Taxonomy Catch All Column" ma:hidden="true" ma:list="{f0f329d6-5690-4fd4-8151-51f244106bdf}" ma:internalName="TaxCatchAll" ma:showField="CatchAllData" ma:web="028613e9-3b8b-4977-843e-50f53e5117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0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7d7b564e6ab40d3aa4d6f9dfb78478c xmlns="ff038efd-60d5-4198-a271-1b789e3e63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Notat</TermName>
          <TermId xmlns="http://schemas.microsoft.com/office/infopath/2007/PartnerControls">56fbdd51-244d-4c5c-bc3f-34a1c65fc1be</TermId>
        </TermInfo>
      </Terms>
    </h7d7b564e6ab40d3aa4d6f9dfb78478c>
    <Afsender xmlns="EFB18A74-8EB2-4BC3-8497-74C30ED0BFF1" xsi:nil="true"/>
    <CCMCognitiveType xmlns="http://schemas.microsoft.com/sharepoint/v3">0</CCMCognitiveType>
    <CCMMeetingCaseLink xmlns="EFB18A74-8EB2-4BC3-8497-74C30ED0BFF1">
      <Url xsi:nil="true"/>
      <Description xsi:nil="true"/>
    </CCMMeetingCaseLink>
    <CaseOwner xmlns="ff038efd-60d5-4198-a271-1b789e3e63e2">
      <UserInfo>
        <DisplayName>julj@varde.dk</DisplayName>
        <AccountId>17</AccountId>
        <AccountType/>
      </UserInfo>
    </CaseOwner>
    <Beskrivelse xmlns="ff038efd-60d5-4198-a271-1b789e3e63e2">Dokumentnummer: A2022-82720</Beskrivelse>
    <TaxCatchAll xmlns="028613e9-3b8b-4977-843e-50f53e511727">
      <Value>1</Value>
    </TaxCatchAll>
    <CCMAgendaItemId xmlns="EFB18A74-8EB2-4BC3-8497-74C30ED0BFF1" xsi:nil="true"/>
    <CCMAgendaStatus xmlns="EFB18A74-8EB2-4BC3-8497-74C30ED0BFF1" xsi:nil="true"/>
    <CCMMeetingCaseId xmlns="EFB18A74-8EB2-4BC3-8497-74C30ED0BFF1" xsi:nil="true"/>
    <Classification xmlns="ff038efd-60d5-4198-a271-1b789e3e63e2">Offentlig</Classification>
    <Modtagere xmlns="EFB18A74-8EB2-4BC3-8497-74C30ED0BFF1"/>
    <Korrespondance xmlns="ff038efd-60d5-4198-a271-1b789e3e63e2">Intern</Korrespondance>
    <Dato xmlns="ff038efd-60d5-4198-a271-1b789e3e63e2">2022-06-20T22:00:00+00:00</Dato>
    <SvarPaa xmlns="EFB18A74-8EB2-4BC3-8497-74C30ED0BFF1"/>
    <Aktindsigt xmlns="EFB18A74-8EB2-4BC3-8497-74C30ED0BFF1">true</Aktindsigt>
    <ErBesvaret xmlns="EFB18A74-8EB2-4BC3-8497-74C30ED0BFF1">false</ErBesvaret>
    <Frist xmlns="EFB18A74-8EB2-4BC3-8497-74C30ED0BFF1" xsi:nil="true"/>
    <Part xmlns="EFB18A74-8EB2-4BC3-8497-74C30ED0BFF1"/>
    <CCMAgendaDocumentStatus xmlns="EFB18A74-8EB2-4BC3-8497-74C30ED0BFF1" xsi:nil="true"/>
    <CCMMetadataExtractionStatus xmlns="http://schemas.microsoft.com/sharepoint/v3">CCMPageCount:InProgress;CCMCommentCount:InProgress</CCMMetadataExtractionStatus>
    <LocalAttachment xmlns="http://schemas.microsoft.com/sharepoint/v3">false</LocalAttachment>
    <CaseRecordNumber xmlns="http://schemas.microsoft.com/sharepoint/v3">57</CaseRecordNumber>
    <CaseID xmlns="http://schemas.microsoft.com/sharepoint/v3">EMN-2022-10481</CaseID>
    <RegistrationDate xmlns="http://schemas.microsoft.com/sharepoint/v3">2023-01-06T07:25:10+00:00</RegistrationDate>
    <Related xmlns="http://schemas.microsoft.com/sharepoint/v3">false</Related>
    <CCMVisualId xmlns="http://schemas.microsoft.com/sharepoint/v3">EMN-2022-10481</CCMVisualId>
    <Finalized xmlns="http://schemas.microsoft.com/sharepoint/v3">false</Finalized>
    <CCMSystemID xmlns="http://schemas.microsoft.com/sharepoint/v3">c4dad55e-f722-4949-9b5c-2543b1414d3b</CCMSystemID>
    <DocID xmlns="http://schemas.microsoft.com/sharepoint/v3">111193</DocID>
    <CCMTemplateID xmlns="http://schemas.microsoft.com/sharepoint/v3">0</CCMTemplateID>
    <CCMConversation xmlns="http://schemas.microsoft.com/sharepoint/v3" xsi:nil="true"/>
    <CCMPageCount xmlns="http://schemas.microsoft.com/sharepoint/v3">1</CCMPageCount>
    <CCMCommentCount xmlns="http://schemas.microsoft.com/sharepoint/v3">0</CCMCommentCount>
    <CCMPreviewAnnotationsTasks xmlns="http://schemas.microsoft.com/sharepoint/v3">0</CCMPreviewAnnotationsTask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05A84F-118B-4130-9C5C-BAE4641F69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B18A74-8EB2-4BC3-8497-74C30ED0BFF1"/>
    <ds:schemaRef ds:uri="ff038efd-60d5-4198-a271-1b789e3e63e2"/>
    <ds:schemaRef ds:uri="028613e9-3b8b-4977-843e-50f53e5117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45FFCF-E23F-4953-959E-6B66CC7F3965}">
  <ds:schemaRefs>
    <ds:schemaRef ds:uri="http://purl.org/dc/dcmitype/"/>
    <ds:schemaRef ds:uri="028613e9-3b8b-4977-843e-50f53e511727"/>
    <ds:schemaRef ds:uri="http://schemas.microsoft.com/office/2006/documentManagement/types"/>
    <ds:schemaRef ds:uri="http://purl.org/dc/elements/1.1/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f038efd-60d5-4198-a271-1b789e3e63e2"/>
    <ds:schemaRef ds:uri="EFB18A74-8EB2-4BC3-8497-74C30ED0BFF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C999FB1-896D-4760-B3EF-605A481C0B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</TotalTime>
  <Words>235</Words>
  <Application>Microsoft Office PowerPoint</Application>
  <PresentationFormat>A3-papir (297 x 420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Verdana</vt:lpstr>
      <vt:lpstr>Office-tema</vt:lpstr>
      <vt:lpstr>PowerPoint-præsentation</vt:lpstr>
    </vt:vector>
  </TitlesOfParts>
  <Company>Varde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Foreningens årshjul.pptx</dc:title>
  <dc:creator>Mads Jan Kristensen</dc:creator>
  <cp:lastModifiedBy>Susanne Pedersen</cp:lastModifiedBy>
  <cp:revision>56</cp:revision>
  <cp:lastPrinted>2020-01-27T08:32:24Z</cp:lastPrinted>
  <dcterms:created xsi:type="dcterms:W3CDTF">2017-09-27T09:49:30Z</dcterms:created>
  <dcterms:modified xsi:type="dcterms:W3CDTF">2025-03-25T08:11:31Z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0x010100AC085CFC53BC46CEA2EADE194AD9D482001ACB2DD6A3BA7E41AC0D8E1D30A91FFA</vt:lpwstr>
  </property>
  <property fmtid="{D5CDD505-2E9C-101B-9397-08002B2CF9AE}" pid="3" name="Dokumenttype">
    <vt:lpwstr>1;#Notat|56fbdd51-244d-4c5c-bc3f-34a1c65fc1be</vt:lpwstr>
  </property>
  <property fmtid="{D5CDD505-2E9C-101B-9397-08002B2CF9AE}" pid="4" name="FolderPath">
    <vt:lpwstr>2023</vt:lpwstr>
  </property>
  <property fmtid="{D5CDD505-2E9C-101B-9397-08002B2CF9AE}" pid="5" name="SourceFileName">
    <vt:lpwstr>2m%%h01!.PPTX</vt:lpwstr>
  </property>
  <property fmtid="{D5CDD505-2E9C-101B-9397-08002B2CF9AE}" pid="6" name="CCMCommunication">
    <vt:lpwstr/>
  </property>
  <property fmtid="{D5CDD505-2E9C-101B-9397-08002B2CF9AE}" pid="7" name="CCMReplyToDocCacheId_AA145BE6-B859-401A-B2E0-03BB3E7048FC_">
    <vt:lpwstr>CCMReplyToDocCacheId_AA145BE6-B859-401A-B2E0-03BB3E7048FC_c62b59e8-d07d-4ea3-854e-a7932f85c1dd</vt:lpwstr>
  </property>
  <property fmtid="{D5CDD505-2E9C-101B-9397-08002B2CF9AE}" pid="8" name="CCMSystem">
    <vt:lpwstr> </vt:lpwstr>
  </property>
  <property fmtid="{D5CDD505-2E9C-101B-9397-08002B2CF9AE}" pid="9" name="CCMEventContext">
    <vt:lpwstr>89131b75-b27b-47c3-9573-41655d851d86</vt:lpwstr>
  </property>
  <property fmtid="{D5CDD505-2E9C-101B-9397-08002B2CF9AE}" pid="10" name="CCMEventContext_DocumentTimelineUpdatingEvent">
    <vt:lpwstr>e17b6de8-fdf9-48a7-b5f1-8f7bd125ae25</vt:lpwstr>
  </property>
</Properties>
</file>